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8"/>
  </p:notesMasterIdLst>
  <p:sldIdLst>
    <p:sldId id="256" r:id="rId2"/>
    <p:sldId id="445" r:id="rId3"/>
    <p:sldId id="405" r:id="rId4"/>
    <p:sldId id="499" r:id="rId5"/>
    <p:sldId id="520" r:id="rId6"/>
    <p:sldId id="498" r:id="rId7"/>
    <p:sldId id="367" r:id="rId8"/>
    <p:sldId id="368" r:id="rId9"/>
    <p:sldId id="463" r:id="rId10"/>
    <p:sldId id="350" r:id="rId11"/>
    <p:sldId id="352" r:id="rId12"/>
    <p:sldId id="466" r:id="rId13"/>
    <p:sldId id="356" r:id="rId14"/>
    <p:sldId id="357" r:id="rId15"/>
    <p:sldId id="358" r:id="rId16"/>
    <p:sldId id="505" r:id="rId17"/>
    <p:sldId id="507" r:id="rId18"/>
    <p:sldId id="508" r:id="rId19"/>
    <p:sldId id="509" r:id="rId20"/>
    <p:sldId id="510" r:id="rId21"/>
    <p:sldId id="511" r:id="rId22"/>
    <p:sldId id="451" r:id="rId23"/>
    <p:sldId id="408" r:id="rId24"/>
    <p:sldId id="407" r:id="rId25"/>
    <p:sldId id="455" r:id="rId26"/>
    <p:sldId id="521" r:id="rId27"/>
    <p:sldId id="454" r:id="rId28"/>
    <p:sldId id="456" r:id="rId29"/>
    <p:sldId id="458" r:id="rId30"/>
    <p:sldId id="459" r:id="rId31"/>
    <p:sldId id="457" r:id="rId32"/>
    <p:sldId id="460" r:id="rId33"/>
    <p:sldId id="418" r:id="rId34"/>
    <p:sldId id="419" r:id="rId35"/>
    <p:sldId id="522" r:id="rId36"/>
    <p:sldId id="523" r:id="rId37"/>
    <p:sldId id="497" r:id="rId38"/>
    <p:sldId id="496" r:id="rId39"/>
    <p:sldId id="524" r:id="rId40"/>
    <p:sldId id="388" r:id="rId41"/>
    <p:sldId id="389" r:id="rId42"/>
    <p:sldId id="390" r:id="rId43"/>
    <p:sldId id="391" r:id="rId44"/>
    <p:sldId id="392" r:id="rId45"/>
    <p:sldId id="397" r:id="rId46"/>
    <p:sldId id="398" r:id="rId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ark, Hyun Jung" initials="PHJ" lastIdx="2" clrIdx="0">
    <p:extLst>
      <p:ext uri="{19B8F6BF-5375-455C-9EA6-DF929625EA0E}">
        <p15:presenceInfo xmlns:p15="http://schemas.microsoft.com/office/powerpoint/2012/main" userId="Park, Hyun Jung"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33CC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442" autoAdjust="0"/>
    <p:restoredTop sz="77347" autoAdjust="0"/>
  </p:normalViewPr>
  <p:slideViewPr>
    <p:cSldViewPr snapToGrid="0">
      <p:cViewPr varScale="1">
        <p:scale>
          <a:sx n="97" d="100"/>
          <a:sy n="97" d="100"/>
        </p:scale>
        <p:origin x="2096"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E5DFE42-C54F-4F08-80D7-639D88D9DEAE}" type="datetimeFigureOut">
              <a:rPr lang="en-US" smtClean="0"/>
              <a:t>2/12/25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AF0735-F145-4B9C-9BE5-23AA3F3DE317}" type="slidenum">
              <a:rPr lang="en-US" smtClean="0"/>
              <a:t>‹#›</a:t>
            </a:fld>
            <a:endParaRPr lang="en-US"/>
          </a:p>
        </p:txBody>
      </p:sp>
    </p:spTree>
    <p:extLst>
      <p:ext uri="{BB962C8B-B14F-4D97-AF65-F5344CB8AC3E}">
        <p14:creationId xmlns:p14="http://schemas.microsoft.com/office/powerpoint/2010/main" val="42900459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en.wikipedia.org/wiki/Multicollinearity" TargetMode="External"/><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ww.statisticshowto.datasciencecentral.com/probability-and-statistics/correlation-coefficient-formula/"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www.statisticshowto.datasciencecentral.com/probability-and-statistics/correlation-coefficient-formula/"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solidFill>
                  <a:srgbClr val="FF0000"/>
                </a:solidFill>
              </a:rPr>
              <a:t>Avoiding common pitfalls when clustering biological data</a:t>
            </a:r>
          </a:p>
          <a:p>
            <a:endParaRPr lang="en-US"/>
          </a:p>
        </p:txBody>
      </p:sp>
      <p:sp>
        <p:nvSpPr>
          <p:cNvPr id="4" name="Slide Number Placeholder 3"/>
          <p:cNvSpPr>
            <a:spLocks noGrp="1"/>
          </p:cNvSpPr>
          <p:nvPr>
            <p:ph type="sldNum" sz="quarter" idx="10"/>
          </p:nvPr>
        </p:nvSpPr>
        <p:spPr/>
        <p:txBody>
          <a:bodyPr/>
          <a:lstStyle/>
          <a:p>
            <a:fld id="{4BAF0735-F145-4B9C-9BE5-23AA3F3DE317}" type="slidenum">
              <a:rPr lang="en-US" smtClean="0"/>
              <a:t>1</a:t>
            </a:fld>
            <a:endParaRPr lang="en-US"/>
          </a:p>
        </p:txBody>
      </p:sp>
    </p:spTree>
    <p:extLst>
      <p:ext uri="{BB962C8B-B14F-4D97-AF65-F5344CB8AC3E}">
        <p14:creationId xmlns:p14="http://schemas.microsoft.com/office/powerpoint/2010/main" val="12588061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BAF0735-F145-4B9C-9BE5-23AA3F3DE317}" type="slidenum">
              <a:rPr lang="en-US" smtClean="0"/>
              <a:t>17</a:t>
            </a:fld>
            <a:endParaRPr lang="en-US"/>
          </a:p>
        </p:txBody>
      </p:sp>
    </p:spTree>
    <p:extLst>
      <p:ext uri="{BB962C8B-B14F-4D97-AF65-F5344CB8AC3E}">
        <p14:creationId xmlns:p14="http://schemas.microsoft.com/office/powerpoint/2010/main" val="16327693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BAF0735-F145-4B9C-9BE5-23AA3F3DE317}" type="slidenum">
              <a:rPr lang="en-US" smtClean="0"/>
              <a:t>18</a:t>
            </a:fld>
            <a:endParaRPr lang="en-US"/>
          </a:p>
        </p:txBody>
      </p:sp>
    </p:spTree>
    <p:extLst>
      <p:ext uri="{BB962C8B-B14F-4D97-AF65-F5344CB8AC3E}">
        <p14:creationId xmlns:p14="http://schemas.microsoft.com/office/powerpoint/2010/main" val="5706013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BAF0735-F145-4B9C-9BE5-23AA3F3DE317}" type="slidenum">
              <a:rPr lang="en-US" smtClean="0"/>
              <a:t>19</a:t>
            </a:fld>
            <a:endParaRPr lang="en-US"/>
          </a:p>
        </p:txBody>
      </p:sp>
    </p:spTree>
    <p:extLst>
      <p:ext uri="{BB962C8B-B14F-4D97-AF65-F5344CB8AC3E}">
        <p14:creationId xmlns:p14="http://schemas.microsoft.com/office/powerpoint/2010/main" val="23438661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BAF0735-F145-4B9C-9BE5-23AA3F3DE317}" type="slidenum">
              <a:rPr lang="en-US" smtClean="0"/>
              <a:t>20</a:t>
            </a:fld>
            <a:endParaRPr lang="en-US"/>
          </a:p>
        </p:txBody>
      </p:sp>
    </p:spTree>
    <p:extLst>
      <p:ext uri="{BB962C8B-B14F-4D97-AF65-F5344CB8AC3E}">
        <p14:creationId xmlns:p14="http://schemas.microsoft.com/office/powerpoint/2010/main" val="39814480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BAF0735-F145-4B9C-9BE5-23AA3F3DE317}" type="slidenum">
              <a:rPr lang="en-US" smtClean="0"/>
              <a:t>21</a:t>
            </a:fld>
            <a:endParaRPr lang="en-US"/>
          </a:p>
        </p:txBody>
      </p:sp>
    </p:spTree>
    <p:extLst>
      <p:ext uri="{BB962C8B-B14F-4D97-AF65-F5344CB8AC3E}">
        <p14:creationId xmlns:p14="http://schemas.microsoft.com/office/powerpoint/2010/main" val="36082133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When you have more than 2 features or dimensions, you can still calculate distances in a similar way. </a:t>
            </a:r>
          </a:p>
        </p:txBody>
      </p:sp>
      <p:sp>
        <p:nvSpPr>
          <p:cNvPr id="4" name="Slide Number Placeholder 3"/>
          <p:cNvSpPr>
            <a:spLocks noGrp="1"/>
          </p:cNvSpPr>
          <p:nvPr>
            <p:ph type="sldNum" sz="quarter" idx="10"/>
          </p:nvPr>
        </p:nvSpPr>
        <p:spPr/>
        <p:txBody>
          <a:bodyPr/>
          <a:lstStyle/>
          <a:p>
            <a:fld id="{4BAF0735-F145-4B9C-9BE5-23AA3F3DE317}" type="slidenum">
              <a:rPr lang="en-US" smtClean="0"/>
              <a:t>22</a:t>
            </a:fld>
            <a:endParaRPr lang="en-US"/>
          </a:p>
        </p:txBody>
      </p:sp>
    </p:spTree>
    <p:extLst>
      <p:ext uri="{BB962C8B-B14F-4D97-AF65-F5344CB8AC3E}">
        <p14:creationId xmlns:p14="http://schemas.microsoft.com/office/powerpoint/2010/main" val="31996553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you have more than 2 features or dimensions, you can still calculate distances in a similar way. </a:t>
            </a:r>
          </a:p>
        </p:txBody>
      </p:sp>
      <p:sp>
        <p:nvSpPr>
          <p:cNvPr id="4" name="Slide Number Placeholder 3"/>
          <p:cNvSpPr>
            <a:spLocks noGrp="1"/>
          </p:cNvSpPr>
          <p:nvPr>
            <p:ph type="sldNum" sz="quarter" idx="10"/>
          </p:nvPr>
        </p:nvSpPr>
        <p:spPr/>
        <p:txBody>
          <a:bodyPr/>
          <a:lstStyle/>
          <a:p>
            <a:fld id="{4BAF0735-F145-4B9C-9BE5-23AA3F3DE317}" type="slidenum">
              <a:rPr lang="en-US" smtClean="0"/>
              <a:t>23</a:t>
            </a:fld>
            <a:endParaRPr lang="en-US"/>
          </a:p>
        </p:txBody>
      </p:sp>
    </p:spTree>
    <p:extLst>
      <p:ext uri="{BB962C8B-B14F-4D97-AF65-F5344CB8AC3E}">
        <p14:creationId xmlns:p14="http://schemas.microsoft.com/office/powerpoint/2010/main" val="6138064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a:solidFill>
                  <a:schemeClr val="tx1"/>
                </a:solidFill>
                <a:effectLst/>
                <a:latin typeface="+mn-lt"/>
                <a:ea typeface="+mn-ea"/>
                <a:cs typeface="+mn-cs"/>
              </a:rPr>
              <a:t>The problem comes in when you need to visualize</a:t>
            </a:r>
            <a:r>
              <a:rPr lang="en-US" sz="1200" b="0" i="0" kern="1200" baseline="0">
                <a:solidFill>
                  <a:schemeClr val="tx1"/>
                </a:solidFill>
                <a:effectLst/>
                <a:latin typeface="+mn-lt"/>
                <a:ea typeface="+mn-ea"/>
                <a:cs typeface="+mn-cs"/>
              </a:rPr>
              <a:t> them. </a:t>
            </a:r>
            <a:endParaRPr lang="en-US" sz="1200" b="0" i="0" kern="120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4BAF0735-F145-4B9C-9BE5-23AA3F3DE317}" type="slidenum">
              <a:rPr lang="en-US" smtClean="0"/>
              <a:t>24</a:t>
            </a:fld>
            <a:endParaRPr lang="en-US"/>
          </a:p>
        </p:txBody>
      </p:sp>
    </p:spTree>
    <p:extLst>
      <p:ext uri="{BB962C8B-B14F-4D97-AF65-F5344CB8AC3E}">
        <p14:creationId xmlns:p14="http://schemas.microsoft.com/office/powerpoint/2010/main" val="36286564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PCA is useful for eliminating dimensions. Below, we've plotted the data along a pair of lines: one composed of the x-values and another of the y-values.</a:t>
            </a:r>
          </a:p>
          <a:p>
            <a:r>
              <a:rPr lang="en-US" sz="1200" b="0" i="0" kern="1200" dirty="0">
                <a:solidFill>
                  <a:schemeClr val="tx1"/>
                </a:solidFill>
                <a:effectLst/>
                <a:latin typeface="+mn-lt"/>
                <a:ea typeface="+mn-ea"/>
                <a:cs typeface="+mn-cs"/>
              </a:rPr>
              <a:t>If we're going to only see the data along one dimension, though, it might be better to make that dimension the principal component with most variation. We don't lose much by dropping PC2 since it contributes the least to the variation in the data set.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By</a:t>
            </a:r>
            <a:r>
              <a:rPr lang="en-US" sz="1200" b="0" i="0" kern="1200" baseline="0" dirty="0">
                <a:solidFill>
                  <a:schemeClr val="tx1"/>
                </a:solidFill>
                <a:effectLst/>
                <a:latin typeface="+mn-lt"/>
                <a:ea typeface="+mn-ea"/>
                <a:cs typeface="+mn-cs"/>
              </a:rPr>
              <a:t> comping up with the variable </a:t>
            </a:r>
            <a:r>
              <a:rPr lang="en-US" sz="1200" b="0" i="0" kern="1200" dirty="0">
                <a:solidFill>
                  <a:schemeClr val="tx1"/>
                </a:solidFill>
                <a:effectLst/>
                <a:latin typeface="+mn-lt"/>
                <a:ea typeface="+mn-ea"/>
                <a:cs typeface="+mn-cs"/>
              </a:rPr>
              <a:t>maximizing variance within a</a:t>
            </a:r>
            <a:r>
              <a:rPr lang="en-US" sz="1200" b="0" i="0" kern="1200" baseline="0" dirty="0">
                <a:solidFill>
                  <a:schemeClr val="tx1"/>
                </a:solidFill>
                <a:effectLst/>
                <a:latin typeface="+mn-lt"/>
                <a:ea typeface="+mn-ea"/>
                <a:cs typeface="+mn-cs"/>
              </a:rPr>
              <a:t> data set, the data set might need a small number of variables. </a:t>
            </a:r>
          </a:p>
          <a:p>
            <a:r>
              <a:rPr lang="en-US" sz="1200" b="0" i="0" kern="1200" baseline="0" dirty="0">
                <a:solidFill>
                  <a:schemeClr val="tx1"/>
                </a:solidFill>
                <a:effectLst/>
                <a:latin typeface="+mn-lt"/>
                <a:ea typeface="+mn-ea"/>
                <a:cs typeface="+mn-cs"/>
              </a:rPr>
              <a:t>In this example when two variables x and y represent the data set, the first principal component, the extracted variable that maximize the variance explains all the difference in the data and it effectively reduces dimensionality. </a:t>
            </a:r>
            <a:endParaRPr lang="en-US" dirty="0"/>
          </a:p>
        </p:txBody>
      </p:sp>
      <p:sp>
        <p:nvSpPr>
          <p:cNvPr id="4" name="Slide Number Placeholder 3"/>
          <p:cNvSpPr>
            <a:spLocks noGrp="1"/>
          </p:cNvSpPr>
          <p:nvPr>
            <p:ph type="sldNum" sz="quarter" idx="10"/>
          </p:nvPr>
        </p:nvSpPr>
        <p:spPr/>
        <p:txBody>
          <a:bodyPr/>
          <a:lstStyle/>
          <a:p>
            <a:fld id="{4BAF0735-F145-4B9C-9BE5-23AA3F3DE317}" type="slidenum">
              <a:rPr lang="en-US" smtClean="0"/>
              <a:t>25</a:t>
            </a:fld>
            <a:endParaRPr lang="en-US"/>
          </a:p>
        </p:txBody>
      </p:sp>
    </p:spTree>
    <p:extLst>
      <p:ext uri="{BB962C8B-B14F-4D97-AF65-F5344CB8AC3E}">
        <p14:creationId xmlns:p14="http://schemas.microsoft.com/office/powerpoint/2010/main" val="5374496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PCA is useful for eliminating dimensions. Below, we've plotted the data along a pair of lines: one composed of the x-values and another of the y-values.</a:t>
            </a:r>
          </a:p>
          <a:p>
            <a:r>
              <a:rPr lang="en-US" sz="1200" b="0" i="0" kern="1200" dirty="0">
                <a:solidFill>
                  <a:schemeClr val="tx1"/>
                </a:solidFill>
                <a:effectLst/>
                <a:latin typeface="+mn-lt"/>
                <a:ea typeface="+mn-ea"/>
                <a:cs typeface="+mn-cs"/>
              </a:rPr>
              <a:t>If we're going to only see the data along one dimension, though, it might be better to make that dimension the principal component with most variation. We don't lose much by dropping PC2 since it contributes the least to the variation in the data set.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By</a:t>
            </a:r>
            <a:r>
              <a:rPr lang="en-US" sz="1200" b="0" i="0" kern="1200" baseline="0" dirty="0">
                <a:solidFill>
                  <a:schemeClr val="tx1"/>
                </a:solidFill>
                <a:effectLst/>
                <a:latin typeface="+mn-lt"/>
                <a:ea typeface="+mn-ea"/>
                <a:cs typeface="+mn-cs"/>
              </a:rPr>
              <a:t> comping up with the variable </a:t>
            </a:r>
            <a:r>
              <a:rPr lang="en-US" sz="1200" b="0" i="0" kern="1200" dirty="0">
                <a:solidFill>
                  <a:schemeClr val="tx1"/>
                </a:solidFill>
                <a:effectLst/>
                <a:latin typeface="+mn-lt"/>
                <a:ea typeface="+mn-ea"/>
                <a:cs typeface="+mn-cs"/>
              </a:rPr>
              <a:t>maximizing variance within a</a:t>
            </a:r>
            <a:r>
              <a:rPr lang="en-US" sz="1200" b="0" i="0" kern="1200" baseline="0" dirty="0">
                <a:solidFill>
                  <a:schemeClr val="tx1"/>
                </a:solidFill>
                <a:effectLst/>
                <a:latin typeface="+mn-lt"/>
                <a:ea typeface="+mn-ea"/>
                <a:cs typeface="+mn-cs"/>
              </a:rPr>
              <a:t> data set, the data set might need a small number of variables. </a:t>
            </a:r>
          </a:p>
          <a:p>
            <a:r>
              <a:rPr lang="en-US" sz="1200" b="0" i="0" kern="1200" baseline="0" dirty="0">
                <a:solidFill>
                  <a:schemeClr val="tx1"/>
                </a:solidFill>
                <a:effectLst/>
                <a:latin typeface="+mn-lt"/>
                <a:ea typeface="+mn-ea"/>
                <a:cs typeface="+mn-cs"/>
              </a:rPr>
              <a:t>In this example when two variables x and y represent the data set, the first principal component, the extracted variable that maximize the variance explains all the difference in the data and it effectively reduces dimensionality. </a:t>
            </a:r>
            <a:endParaRPr lang="en-US" dirty="0"/>
          </a:p>
        </p:txBody>
      </p:sp>
      <p:sp>
        <p:nvSpPr>
          <p:cNvPr id="4" name="Slide Number Placeholder 3"/>
          <p:cNvSpPr>
            <a:spLocks noGrp="1"/>
          </p:cNvSpPr>
          <p:nvPr>
            <p:ph type="sldNum" sz="quarter" idx="10"/>
          </p:nvPr>
        </p:nvSpPr>
        <p:spPr/>
        <p:txBody>
          <a:bodyPr/>
          <a:lstStyle/>
          <a:p>
            <a:fld id="{4BAF0735-F145-4B9C-9BE5-23AA3F3DE317}" type="slidenum">
              <a:rPr lang="en-US" smtClean="0"/>
              <a:t>26</a:t>
            </a:fld>
            <a:endParaRPr lang="en-US"/>
          </a:p>
        </p:txBody>
      </p:sp>
    </p:spTree>
    <p:extLst>
      <p:ext uri="{BB962C8B-B14F-4D97-AF65-F5344CB8AC3E}">
        <p14:creationId xmlns:p14="http://schemas.microsoft.com/office/powerpoint/2010/main" val="20641696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High Variance:</a:t>
            </a:r>
            <a:r>
              <a:rPr lang="en-US" sz="1200" b="0" i="0" kern="1200" dirty="0">
                <a:solidFill>
                  <a:schemeClr val="tx1"/>
                </a:solidFill>
                <a:effectLst/>
                <a:latin typeface="+mn-lt"/>
                <a:ea typeface="+mn-ea"/>
                <a:cs typeface="+mn-cs"/>
              </a:rPr>
              <a:t> features with a lot of variance contain a lot of potential signal — signal (a.k.a. useful information) is a basic requirement for building a good model.</a:t>
            </a:r>
          </a:p>
          <a:p>
            <a:r>
              <a:rPr lang="en-US" sz="1200" b="1" i="0" kern="1200" dirty="0">
                <a:solidFill>
                  <a:schemeClr val="tx1"/>
                </a:solidFill>
                <a:effectLst/>
                <a:latin typeface="+mn-lt"/>
                <a:ea typeface="+mn-ea"/>
                <a:cs typeface="+mn-cs"/>
              </a:rPr>
              <a:t>Uncorrelated:</a:t>
            </a:r>
            <a:r>
              <a:rPr lang="en-US" sz="1200" b="0" i="0" kern="1200" dirty="0">
                <a:solidFill>
                  <a:schemeClr val="tx1"/>
                </a:solidFill>
                <a:effectLst/>
                <a:latin typeface="+mn-lt"/>
                <a:ea typeface="+mn-ea"/>
                <a:cs typeface="+mn-cs"/>
              </a:rPr>
              <a:t> features that are highly correlated with each other are less useful and in certain cases downright harmful (when the correlation is so high as to cause </a:t>
            </a:r>
            <a:r>
              <a:rPr lang="en-US" sz="1200" b="0" i="0" u="none" strike="noStrike" kern="1200" dirty="0">
                <a:solidFill>
                  <a:schemeClr val="tx1"/>
                </a:solidFill>
                <a:effectLst/>
                <a:latin typeface="+mn-lt"/>
                <a:ea typeface="+mn-ea"/>
                <a:cs typeface="+mn-cs"/>
                <a:hlinkClick r:id="rId3"/>
              </a:rPr>
              <a:t>multicollinearity</a:t>
            </a:r>
            <a:r>
              <a:rPr lang="en-US" sz="1200" b="0" i="0" kern="1200" dirty="0">
                <a:solidFill>
                  <a:schemeClr val="tx1"/>
                </a:solidFill>
                <a:effectLst/>
                <a:latin typeface="+mn-lt"/>
                <a:ea typeface="+mn-ea"/>
                <a:cs typeface="+mn-cs"/>
              </a:rPr>
              <a:t>). To see why this is so, pretend that you employ a roomful of talented stock traders. Would you prefer them to all invest in a similar manner or differently? If it were me, I would prefer them to be as different from each other as possible — this creates a diversifying effect where the traders protect each other from their errors and you almost never have a situation where everyone is simultaneously wrong.</a:t>
            </a:r>
          </a:p>
          <a:p>
            <a:r>
              <a:rPr lang="en-US" sz="1200" b="1" i="0" kern="1200" dirty="0">
                <a:solidFill>
                  <a:schemeClr val="tx1"/>
                </a:solidFill>
                <a:effectLst/>
                <a:latin typeface="+mn-lt"/>
                <a:ea typeface="+mn-ea"/>
                <a:cs typeface="+mn-cs"/>
              </a:rPr>
              <a:t>Not That Many:</a:t>
            </a:r>
            <a:r>
              <a:rPr lang="en-US" sz="1200" b="0" i="0" kern="1200" dirty="0">
                <a:solidFill>
                  <a:schemeClr val="tx1"/>
                </a:solidFill>
                <a:effectLst/>
                <a:latin typeface="+mn-lt"/>
                <a:ea typeface="+mn-ea"/>
                <a:cs typeface="+mn-cs"/>
              </a:rPr>
              <a:t> We want to have a low number of features relative to our number of target variable observations. Too many features relative to observations would result in an overfit model that performs poorly out of sample.</a:t>
            </a:r>
          </a:p>
          <a:p>
            <a:endParaRPr lang="en-US" dirty="0"/>
          </a:p>
        </p:txBody>
      </p:sp>
      <p:sp>
        <p:nvSpPr>
          <p:cNvPr id="4" name="Slide Number Placeholder 3"/>
          <p:cNvSpPr>
            <a:spLocks noGrp="1"/>
          </p:cNvSpPr>
          <p:nvPr>
            <p:ph type="sldNum" sz="quarter" idx="5"/>
          </p:nvPr>
        </p:nvSpPr>
        <p:spPr/>
        <p:txBody>
          <a:bodyPr/>
          <a:lstStyle/>
          <a:p>
            <a:fld id="{4BAF0735-F145-4B9C-9BE5-23AA3F3DE317}" type="slidenum">
              <a:rPr lang="en-US" smtClean="0"/>
              <a:t>2</a:t>
            </a:fld>
            <a:endParaRPr lang="en-US"/>
          </a:p>
        </p:txBody>
      </p:sp>
    </p:spTree>
    <p:extLst>
      <p:ext uri="{BB962C8B-B14F-4D97-AF65-F5344CB8AC3E}">
        <p14:creationId xmlns:p14="http://schemas.microsoft.com/office/powerpoint/2010/main" val="90304817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If we're going to only see the data along one dimension, though, it might be better to make that dimension the principal component with most variation. We don't lose much by dropping PC2 since it contributes the least to the variation in the data set.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By</a:t>
            </a:r>
            <a:r>
              <a:rPr lang="en-US" sz="1200" b="0" i="0" kern="1200" baseline="0" dirty="0">
                <a:solidFill>
                  <a:schemeClr val="tx1"/>
                </a:solidFill>
                <a:effectLst/>
                <a:latin typeface="+mn-lt"/>
                <a:ea typeface="+mn-ea"/>
                <a:cs typeface="+mn-cs"/>
              </a:rPr>
              <a:t> comping up with the variable </a:t>
            </a:r>
            <a:r>
              <a:rPr lang="en-US" sz="1200" b="0" i="0" kern="1200" dirty="0">
                <a:solidFill>
                  <a:schemeClr val="tx1"/>
                </a:solidFill>
                <a:effectLst/>
                <a:latin typeface="+mn-lt"/>
                <a:ea typeface="+mn-ea"/>
                <a:cs typeface="+mn-cs"/>
              </a:rPr>
              <a:t>maximizing variance within a</a:t>
            </a:r>
            <a:r>
              <a:rPr lang="en-US" sz="1200" b="0" i="0" kern="1200" baseline="0" dirty="0">
                <a:solidFill>
                  <a:schemeClr val="tx1"/>
                </a:solidFill>
                <a:effectLst/>
                <a:latin typeface="+mn-lt"/>
                <a:ea typeface="+mn-ea"/>
                <a:cs typeface="+mn-cs"/>
              </a:rPr>
              <a:t> data set, the data set might need a small number of variables. </a:t>
            </a:r>
          </a:p>
          <a:p>
            <a:r>
              <a:rPr lang="en-US" sz="1200" b="0" i="0" kern="1200" baseline="0" dirty="0">
                <a:solidFill>
                  <a:schemeClr val="tx1"/>
                </a:solidFill>
                <a:effectLst/>
                <a:latin typeface="+mn-lt"/>
                <a:ea typeface="+mn-ea"/>
                <a:cs typeface="+mn-cs"/>
              </a:rPr>
              <a:t>In this example when two variables x and y represent the data set, the first principal component, the extracted variable that maximize the variance explains all the difference in the data and it effectively reduces dimensionality. </a:t>
            </a:r>
            <a:endParaRPr lang="en-US" dirty="0"/>
          </a:p>
        </p:txBody>
      </p:sp>
      <p:sp>
        <p:nvSpPr>
          <p:cNvPr id="4" name="Slide Number Placeholder 3"/>
          <p:cNvSpPr>
            <a:spLocks noGrp="1"/>
          </p:cNvSpPr>
          <p:nvPr>
            <p:ph type="sldNum" sz="quarter" idx="10"/>
          </p:nvPr>
        </p:nvSpPr>
        <p:spPr/>
        <p:txBody>
          <a:bodyPr/>
          <a:lstStyle/>
          <a:p>
            <a:fld id="{4BAF0735-F145-4B9C-9BE5-23AA3F3DE317}" type="slidenum">
              <a:rPr lang="en-US" smtClean="0"/>
              <a:t>27</a:t>
            </a:fld>
            <a:endParaRPr lang="en-US"/>
          </a:p>
        </p:txBody>
      </p:sp>
    </p:spTree>
    <p:extLst>
      <p:ext uri="{BB962C8B-B14F-4D97-AF65-F5344CB8AC3E}">
        <p14:creationId xmlns:p14="http://schemas.microsoft.com/office/powerpoint/2010/main" val="35703440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Principal component analysis (PCA) is a technique used to emphasize variation and bring out strong patterns in a dataset. It's often used to make data easy to explore and visualize.</a:t>
            </a:r>
          </a:p>
          <a:p>
            <a:r>
              <a:rPr lang="en-US" sz="1200" b="0" i="0" kern="1200" dirty="0">
                <a:solidFill>
                  <a:schemeClr val="tx1"/>
                </a:solidFill>
                <a:effectLst/>
                <a:latin typeface="+mn-lt"/>
                <a:ea typeface="+mn-ea"/>
                <a:cs typeface="+mn-cs"/>
              </a:rPr>
              <a:t>First, consider a dataset in only two dimensions, like (height, weight). This dataset can be plotted as points in a plane. But if we want to tease out variation, PCA finds a new coordinate system in which every point has a new (</a:t>
            </a:r>
            <a:r>
              <a:rPr lang="en-US" sz="1200" b="0" i="0" kern="1200" dirty="0" err="1">
                <a:solidFill>
                  <a:schemeClr val="tx1"/>
                </a:solidFill>
                <a:effectLst/>
                <a:latin typeface="+mn-lt"/>
                <a:ea typeface="+mn-ea"/>
                <a:cs typeface="+mn-cs"/>
              </a:rPr>
              <a:t>x,y</a:t>
            </a:r>
            <a:r>
              <a:rPr lang="en-US" sz="1200" b="0" i="0" kern="1200" dirty="0">
                <a:solidFill>
                  <a:schemeClr val="tx1"/>
                </a:solidFill>
                <a:effectLst/>
                <a:latin typeface="+mn-lt"/>
                <a:ea typeface="+mn-ea"/>
                <a:cs typeface="+mn-cs"/>
              </a:rPr>
              <a:t>) value. The axes don't actually mean anything physical; they're combinations of height and weight called "principal components" that are chosen to give one axes lots of variation.</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PCA is useful for eliminating dimensions. Below, we've plotted the data along a pair of lines: one composed of the x-values and another of the y-values.</a:t>
            </a:r>
          </a:p>
          <a:p>
            <a:r>
              <a:rPr lang="en-US" sz="1200" b="0" i="0" kern="1200" dirty="0">
                <a:solidFill>
                  <a:schemeClr val="tx1"/>
                </a:solidFill>
                <a:effectLst/>
                <a:latin typeface="+mn-lt"/>
                <a:ea typeface="+mn-ea"/>
                <a:cs typeface="+mn-cs"/>
              </a:rPr>
              <a:t>If we're going to only see the data along one dimension, though, it might be better to make that dimension the principal component with most variation. We don't lose much by dropping PC2 since it contributes the least to the variation in the data set.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By</a:t>
            </a:r>
            <a:r>
              <a:rPr lang="en-US" sz="1200" b="0" i="0" kern="1200" baseline="0" dirty="0">
                <a:solidFill>
                  <a:schemeClr val="tx1"/>
                </a:solidFill>
                <a:effectLst/>
                <a:latin typeface="+mn-lt"/>
                <a:ea typeface="+mn-ea"/>
                <a:cs typeface="+mn-cs"/>
              </a:rPr>
              <a:t> comping up with the variable </a:t>
            </a:r>
            <a:r>
              <a:rPr lang="en-US" sz="1200" b="0" i="0" kern="1200" dirty="0">
                <a:solidFill>
                  <a:schemeClr val="tx1"/>
                </a:solidFill>
                <a:effectLst/>
                <a:latin typeface="+mn-lt"/>
                <a:ea typeface="+mn-ea"/>
                <a:cs typeface="+mn-cs"/>
              </a:rPr>
              <a:t>maximizing variance within a</a:t>
            </a:r>
            <a:r>
              <a:rPr lang="en-US" sz="1200" b="0" i="0" kern="1200" baseline="0" dirty="0">
                <a:solidFill>
                  <a:schemeClr val="tx1"/>
                </a:solidFill>
                <a:effectLst/>
                <a:latin typeface="+mn-lt"/>
                <a:ea typeface="+mn-ea"/>
                <a:cs typeface="+mn-cs"/>
              </a:rPr>
              <a:t> data set, the data set might need a small number of variables. </a:t>
            </a:r>
          </a:p>
          <a:p>
            <a:r>
              <a:rPr lang="en-US" sz="1200" b="0" i="0" kern="1200" baseline="0" dirty="0">
                <a:solidFill>
                  <a:schemeClr val="tx1"/>
                </a:solidFill>
                <a:effectLst/>
                <a:latin typeface="+mn-lt"/>
                <a:ea typeface="+mn-ea"/>
                <a:cs typeface="+mn-cs"/>
              </a:rPr>
              <a:t>In this example when two variables x and y represent the data set, the first principal component, the extracted variable that maximize the variance explains all the difference in the data and it effectively reduces dimensionality. </a:t>
            </a:r>
            <a:endParaRPr lang="en-US" dirty="0"/>
          </a:p>
        </p:txBody>
      </p:sp>
      <p:sp>
        <p:nvSpPr>
          <p:cNvPr id="4" name="Slide Number Placeholder 3"/>
          <p:cNvSpPr>
            <a:spLocks noGrp="1"/>
          </p:cNvSpPr>
          <p:nvPr>
            <p:ph type="sldNum" sz="quarter" idx="10"/>
          </p:nvPr>
        </p:nvSpPr>
        <p:spPr/>
        <p:txBody>
          <a:bodyPr/>
          <a:lstStyle/>
          <a:p>
            <a:fld id="{4BAF0735-F145-4B9C-9BE5-23AA3F3DE317}" type="slidenum">
              <a:rPr lang="en-US" smtClean="0"/>
              <a:t>28</a:t>
            </a:fld>
            <a:endParaRPr lang="en-US"/>
          </a:p>
        </p:txBody>
      </p:sp>
    </p:spTree>
    <p:extLst>
      <p:ext uri="{BB962C8B-B14F-4D97-AF65-F5344CB8AC3E}">
        <p14:creationId xmlns:p14="http://schemas.microsoft.com/office/powerpoint/2010/main" val="220996231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a:solidFill>
                  <a:schemeClr val="tx1"/>
                </a:solidFill>
                <a:effectLst/>
                <a:latin typeface="+mn-lt"/>
                <a:ea typeface="+mn-ea"/>
                <a:cs typeface="+mn-cs"/>
              </a:rPr>
              <a:t>Principal component analysis (PCA) is a technique used to emphasize variation and bring out strong patterns in a dataset. It's often used to make data easy to explore and visualize.</a:t>
            </a:r>
          </a:p>
          <a:p>
            <a:r>
              <a:rPr lang="en-US" sz="1200" b="0" i="0" kern="1200">
                <a:solidFill>
                  <a:schemeClr val="tx1"/>
                </a:solidFill>
                <a:effectLst/>
                <a:latin typeface="+mn-lt"/>
                <a:ea typeface="+mn-ea"/>
                <a:cs typeface="+mn-cs"/>
              </a:rPr>
              <a:t>First, consider a dataset in only two dimensions, like (height, weight). This dataset can be plotted as points in a plane. But if we want to tease out variation, PCA finds a new coordinate system in which every point has a new (x,y) value. The axes don't actually mean anything physical; they're combinations of height and weight called "principal components" that are chosen to give one axes lots of variation.</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PCA is useful for eliminating dimensions. Below, we've plotted the data along a pair of lines: one composed of the x-values and another of the y-values.</a:t>
            </a:r>
          </a:p>
          <a:p>
            <a:r>
              <a:rPr lang="en-US" sz="1200" b="0" i="0" kern="1200">
                <a:solidFill>
                  <a:schemeClr val="tx1"/>
                </a:solidFill>
                <a:effectLst/>
                <a:latin typeface="+mn-lt"/>
                <a:ea typeface="+mn-ea"/>
                <a:cs typeface="+mn-cs"/>
              </a:rPr>
              <a:t>If we're going to only see the data along one dimension, though, it might be better to make that dimension the principal component with most variation. We don't lose much by dropping PC2 since it contributes the least to the variation in the data set.</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By</a:t>
            </a:r>
            <a:r>
              <a:rPr lang="en-US" sz="1200" b="0" i="0" kern="1200" baseline="0">
                <a:solidFill>
                  <a:schemeClr val="tx1"/>
                </a:solidFill>
                <a:effectLst/>
                <a:latin typeface="+mn-lt"/>
                <a:ea typeface="+mn-ea"/>
                <a:cs typeface="+mn-cs"/>
              </a:rPr>
              <a:t> comping up with the variable </a:t>
            </a:r>
            <a:r>
              <a:rPr lang="en-US" sz="1200" b="0" i="0" kern="1200">
                <a:solidFill>
                  <a:schemeClr val="tx1"/>
                </a:solidFill>
                <a:effectLst/>
                <a:latin typeface="+mn-lt"/>
                <a:ea typeface="+mn-ea"/>
                <a:cs typeface="+mn-cs"/>
              </a:rPr>
              <a:t>maximizing variance within a</a:t>
            </a:r>
            <a:r>
              <a:rPr lang="en-US" sz="1200" b="0" i="0" kern="1200" baseline="0">
                <a:solidFill>
                  <a:schemeClr val="tx1"/>
                </a:solidFill>
                <a:effectLst/>
                <a:latin typeface="+mn-lt"/>
                <a:ea typeface="+mn-ea"/>
                <a:cs typeface="+mn-cs"/>
              </a:rPr>
              <a:t> data set, the data set might need a small number of variables. </a:t>
            </a:r>
          </a:p>
          <a:p>
            <a:r>
              <a:rPr lang="en-US" sz="1200" b="0" i="0" kern="1200" baseline="0">
                <a:solidFill>
                  <a:schemeClr val="tx1"/>
                </a:solidFill>
                <a:effectLst/>
                <a:latin typeface="+mn-lt"/>
                <a:ea typeface="+mn-ea"/>
                <a:cs typeface="+mn-cs"/>
              </a:rPr>
              <a:t>In this example when two variables x and y represent the data set, the first principal component, the extracted variable that maximize the variance explains all the difference in the data and it effectively reduces dimensionality. </a:t>
            </a:r>
            <a:endParaRPr lang="en-US"/>
          </a:p>
        </p:txBody>
      </p:sp>
      <p:sp>
        <p:nvSpPr>
          <p:cNvPr id="4" name="Slide Number Placeholder 3"/>
          <p:cNvSpPr>
            <a:spLocks noGrp="1"/>
          </p:cNvSpPr>
          <p:nvPr>
            <p:ph type="sldNum" sz="quarter" idx="10"/>
          </p:nvPr>
        </p:nvSpPr>
        <p:spPr/>
        <p:txBody>
          <a:bodyPr/>
          <a:lstStyle/>
          <a:p>
            <a:fld id="{4BAF0735-F145-4B9C-9BE5-23AA3F3DE317}" type="slidenum">
              <a:rPr lang="en-US" smtClean="0"/>
              <a:t>29</a:t>
            </a:fld>
            <a:endParaRPr lang="en-US"/>
          </a:p>
        </p:txBody>
      </p:sp>
    </p:spTree>
    <p:extLst>
      <p:ext uri="{BB962C8B-B14F-4D97-AF65-F5344CB8AC3E}">
        <p14:creationId xmlns:p14="http://schemas.microsoft.com/office/powerpoint/2010/main" val="365589168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Principal component analysis (PCA) is a technique used to emphasize variation and bring out strong patterns in a dataset. It's often used to make data easy to explore and visualize.</a:t>
            </a:r>
          </a:p>
          <a:p>
            <a:r>
              <a:rPr lang="en-US" sz="1200" b="0" i="0" kern="1200" dirty="0">
                <a:solidFill>
                  <a:schemeClr val="tx1"/>
                </a:solidFill>
                <a:effectLst/>
                <a:latin typeface="+mn-lt"/>
                <a:ea typeface="+mn-ea"/>
                <a:cs typeface="+mn-cs"/>
              </a:rPr>
              <a:t>First, consider a dataset in only two dimensions, like (height, weight). This dataset can be plotted as points in a plane. But if we want to tease out variation, PCA finds a new coordinate system in which every point has a new (</a:t>
            </a:r>
            <a:r>
              <a:rPr lang="en-US" sz="1200" b="0" i="0" kern="1200" dirty="0" err="1">
                <a:solidFill>
                  <a:schemeClr val="tx1"/>
                </a:solidFill>
                <a:effectLst/>
                <a:latin typeface="+mn-lt"/>
                <a:ea typeface="+mn-ea"/>
                <a:cs typeface="+mn-cs"/>
              </a:rPr>
              <a:t>x,y</a:t>
            </a:r>
            <a:r>
              <a:rPr lang="en-US" sz="1200" b="0" i="0" kern="1200" dirty="0">
                <a:solidFill>
                  <a:schemeClr val="tx1"/>
                </a:solidFill>
                <a:effectLst/>
                <a:latin typeface="+mn-lt"/>
                <a:ea typeface="+mn-ea"/>
                <a:cs typeface="+mn-cs"/>
              </a:rPr>
              <a:t>) value. The axes don't actually mean anything physical; they're combinations of height and weight called "principal components" that are chosen to give one axes lots of variation.</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PCA is useful for eliminating dimensions. Below, we've plotted the data along a pair of lines: one composed of the x-values and another of the y-values.</a:t>
            </a:r>
          </a:p>
          <a:p>
            <a:r>
              <a:rPr lang="en-US" sz="1200" b="0" i="0" kern="1200" dirty="0">
                <a:solidFill>
                  <a:schemeClr val="tx1"/>
                </a:solidFill>
                <a:effectLst/>
                <a:latin typeface="+mn-lt"/>
                <a:ea typeface="+mn-ea"/>
                <a:cs typeface="+mn-cs"/>
              </a:rPr>
              <a:t>If we're going to only see the data along one dimension, though, it might be better to make that dimension the principal component with most variation. We don't lose much by dropping PC2 since it contributes the least to the variation in the data set.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By</a:t>
            </a:r>
            <a:r>
              <a:rPr lang="en-US" sz="1200" b="0" i="0" kern="1200" baseline="0" dirty="0">
                <a:solidFill>
                  <a:schemeClr val="tx1"/>
                </a:solidFill>
                <a:effectLst/>
                <a:latin typeface="+mn-lt"/>
                <a:ea typeface="+mn-ea"/>
                <a:cs typeface="+mn-cs"/>
              </a:rPr>
              <a:t> comping up with the variable </a:t>
            </a:r>
            <a:r>
              <a:rPr lang="en-US" sz="1200" b="0" i="0" kern="1200" dirty="0">
                <a:solidFill>
                  <a:schemeClr val="tx1"/>
                </a:solidFill>
                <a:effectLst/>
                <a:latin typeface="+mn-lt"/>
                <a:ea typeface="+mn-ea"/>
                <a:cs typeface="+mn-cs"/>
              </a:rPr>
              <a:t>maximizing variance within a</a:t>
            </a:r>
            <a:r>
              <a:rPr lang="en-US" sz="1200" b="0" i="0" kern="1200" baseline="0" dirty="0">
                <a:solidFill>
                  <a:schemeClr val="tx1"/>
                </a:solidFill>
                <a:effectLst/>
                <a:latin typeface="+mn-lt"/>
                <a:ea typeface="+mn-ea"/>
                <a:cs typeface="+mn-cs"/>
              </a:rPr>
              <a:t> data set, the data set might need a small number of variables. </a:t>
            </a:r>
          </a:p>
          <a:p>
            <a:r>
              <a:rPr lang="en-US" sz="1200" b="0" i="0" kern="1200" baseline="0" dirty="0">
                <a:solidFill>
                  <a:schemeClr val="tx1"/>
                </a:solidFill>
                <a:effectLst/>
                <a:latin typeface="+mn-lt"/>
                <a:ea typeface="+mn-ea"/>
                <a:cs typeface="+mn-cs"/>
              </a:rPr>
              <a:t>In this example when two variables x and y represent the data set, the first principal component, the extracted variable that maximize the variance explains all the difference in the data and it effectively reduces dimensionality. </a:t>
            </a:r>
            <a:endParaRPr lang="en-US" dirty="0"/>
          </a:p>
        </p:txBody>
      </p:sp>
      <p:sp>
        <p:nvSpPr>
          <p:cNvPr id="4" name="Slide Number Placeholder 3"/>
          <p:cNvSpPr>
            <a:spLocks noGrp="1"/>
          </p:cNvSpPr>
          <p:nvPr>
            <p:ph type="sldNum" sz="quarter" idx="10"/>
          </p:nvPr>
        </p:nvSpPr>
        <p:spPr/>
        <p:txBody>
          <a:bodyPr/>
          <a:lstStyle/>
          <a:p>
            <a:fld id="{4BAF0735-F145-4B9C-9BE5-23AA3F3DE317}" type="slidenum">
              <a:rPr lang="en-US" smtClean="0"/>
              <a:t>30</a:t>
            </a:fld>
            <a:endParaRPr lang="en-US"/>
          </a:p>
        </p:txBody>
      </p:sp>
    </p:spTree>
    <p:extLst>
      <p:ext uri="{BB962C8B-B14F-4D97-AF65-F5344CB8AC3E}">
        <p14:creationId xmlns:p14="http://schemas.microsoft.com/office/powerpoint/2010/main" val="394167318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a:solidFill>
                  <a:schemeClr val="tx1"/>
                </a:solidFill>
                <a:effectLst/>
                <a:latin typeface="+mn-lt"/>
                <a:ea typeface="+mn-ea"/>
                <a:cs typeface="+mn-cs"/>
              </a:rPr>
              <a:t>Principal component analysis (PCA) is a technique used to emphasize variation and bring out strong patterns in a dataset. It's often used to make data easy to explore and visualize.</a:t>
            </a:r>
          </a:p>
          <a:p>
            <a:r>
              <a:rPr lang="en-US" sz="1200" b="0" i="0" kern="1200">
                <a:solidFill>
                  <a:schemeClr val="tx1"/>
                </a:solidFill>
                <a:effectLst/>
                <a:latin typeface="+mn-lt"/>
                <a:ea typeface="+mn-ea"/>
                <a:cs typeface="+mn-cs"/>
              </a:rPr>
              <a:t>First, consider a dataset in only two dimensions, like (height, weight). This dataset can be plotted as points in a plane. But if we want to tease out variation, PCA finds a new coordinate system in which every point has a new (x,y) value. The axes don't actually mean anything physical; they're combinations of height and weight called "principal components" that are chosen to give one axes lots of variation.</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PCA is useful for eliminating dimensions. Below, we've plotted the data along a pair of lines: one composed of the x-values and another of the y-values.</a:t>
            </a:r>
          </a:p>
          <a:p>
            <a:r>
              <a:rPr lang="en-US" sz="1200" b="0" i="0" kern="1200">
                <a:solidFill>
                  <a:schemeClr val="tx1"/>
                </a:solidFill>
                <a:effectLst/>
                <a:latin typeface="+mn-lt"/>
                <a:ea typeface="+mn-ea"/>
                <a:cs typeface="+mn-cs"/>
              </a:rPr>
              <a:t>If we're going to only see the data along one dimension, though, it might be better to make that dimension the principal component with most variation. We don't lose much by dropping PC2 since it contributes the least to the variation in the data set.</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By</a:t>
            </a:r>
            <a:r>
              <a:rPr lang="en-US" sz="1200" b="0" i="0" kern="1200" baseline="0">
                <a:solidFill>
                  <a:schemeClr val="tx1"/>
                </a:solidFill>
                <a:effectLst/>
                <a:latin typeface="+mn-lt"/>
                <a:ea typeface="+mn-ea"/>
                <a:cs typeface="+mn-cs"/>
              </a:rPr>
              <a:t> comping up with the variable </a:t>
            </a:r>
            <a:r>
              <a:rPr lang="en-US" sz="1200" b="0" i="0" kern="1200">
                <a:solidFill>
                  <a:schemeClr val="tx1"/>
                </a:solidFill>
                <a:effectLst/>
                <a:latin typeface="+mn-lt"/>
                <a:ea typeface="+mn-ea"/>
                <a:cs typeface="+mn-cs"/>
              </a:rPr>
              <a:t>maximizing variance within a</a:t>
            </a:r>
            <a:r>
              <a:rPr lang="en-US" sz="1200" b="0" i="0" kern="1200" baseline="0">
                <a:solidFill>
                  <a:schemeClr val="tx1"/>
                </a:solidFill>
                <a:effectLst/>
                <a:latin typeface="+mn-lt"/>
                <a:ea typeface="+mn-ea"/>
                <a:cs typeface="+mn-cs"/>
              </a:rPr>
              <a:t> data set, the data set might need a small number of variables. </a:t>
            </a:r>
          </a:p>
          <a:p>
            <a:r>
              <a:rPr lang="en-US" sz="1200" b="0" i="0" kern="1200" baseline="0">
                <a:solidFill>
                  <a:schemeClr val="tx1"/>
                </a:solidFill>
                <a:effectLst/>
                <a:latin typeface="+mn-lt"/>
                <a:ea typeface="+mn-ea"/>
                <a:cs typeface="+mn-cs"/>
              </a:rPr>
              <a:t>In this example when two variables x and y represent the data set, the first principal component, the extracted variable that maximize the variance explains all the difference in the data and it effectively reduces dimensionality. </a:t>
            </a:r>
            <a:endParaRPr lang="en-US"/>
          </a:p>
        </p:txBody>
      </p:sp>
      <p:sp>
        <p:nvSpPr>
          <p:cNvPr id="4" name="Slide Number Placeholder 3"/>
          <p:cNvSpPr>
            <a:spLocks noGrp="1"/>
          </p:cNvSpPr>
          <p:nvPr>
            <p:ph type="sldNum" sz="quarter" idx="10"/>
          </p:nvPr>
        </p:nvSpPr>
        <p:spPr/>
        <p:txBody>
          <a:bodyPr/>
          <a:lstStyle/>
          <a:p>
            <a:fld id="{4BAF0735-F145-4B9C-9BE5-23AA3F3DE317}" type="slidenum">
              <a:rPr lang="en-US" smtClean="0"/>
              <a:t>31</a:t>
            </a:fld>
            <a:endParaRPr lang="en-US"/>
          </a:p>
        </p:txBody>
      </p:sp>
    </p:spTree>
    <p:extLst>
      <p:ext uri="{BB962C8B-B14F-4D97-AF65-F5344CB8AC3E}">
        <p14:creationId xmlns:p14="http://schemas.microsoft.com/office/powerpoint/2010/main" val="284470324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a:solidFill>
                  <a:schemeClr val="tx1"/>
                </a:solidFill>
                <a:effectLst/>
                <a:latin typeface="+mn-lt"/>
                <a:ea typeface="+mn-ea"/>
                <a:cs typeface="+mn-cs"/>
              </a:rPr>
              <a:t>Principal component analysis (PCA) is a technique used to emphasize variation and bring out strong patterns in a dataset. It's often used to make data easy to explore and visualize.</a:t>
            </a:r>
          </a:p>
          <a:p>
            <a:r>
              <a:rPr lang="en-US" sz="1200" b="0" i="0" kern="1200">
                <a:solidFill>
                  <a:schemeClr val="tx1"/>
                </a:solidFill>
                <a:effectLst/>
                <a:latin typeface="+mn-lt"/>
                <a:ea typeface="+mn-ea"/>
                <a:cs typeface="+mn-cs"/>
              </a:rPr>
              <a:t>First, consider a dataset in only two dimensions, like (height, weight). This dataset can be plotted as points in a plane. But if we want to tease out variation, PCA finds a new coordinate system in which every point has a new (x,y) value. The axes don't actually mean anything physical; they're combinations of height and weight called "principal components" that are chosen to give one axes lots of variation.</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PCA is useful for eliminating dimensions. Below, we've plotted the data along a pair of lines: one composed of the x-values and another of the y-values.</a:t>
            </a:r>
          </a:p>
          <a:p>
            <a:r>
              <a:rPr lang="en-US" sz="1200" b="0" i="0" kern="1200">
                <a:solidFill>
                  <a:schemeClr val="tx1"/>
                </a:solidFill>
                <a:effectLst/>
                <a:latin typeface="+mn-lt"/>
                <a:ea typeface="+mn-ea"/>
                <a:cs typeface="+mn-cs"/>
              </a:rPr>
              <a:t>If we're going to only see the data along one dimension, though, it might be better to make that dimension the principal component with most variation. We don't lose much by dropping PC2 since it contributes the least to the variation in the data set.</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By</a:t>
            </a:r>
            <a:r>
              <a:rPr lang="en-US" sz="1200" b="0" i="0" kern="1200" baseline="0">
                <a:solidFill>
                  <a:schemeClr val="tx1"/>
                </a:solidFill>
                <a:effectLst/>
                <a:latin typeface="+mn-lt"/>
                <a:ea typeface="+mn-ea"/>
                <a:cs typeface="+mn-cs"/>
              </a:rPr>
              <a:t> comping up with the variable </a:t>
            </a:r>
            <a:r>
              <a:rPr lang="en-US" sz="1200" b="0" i="0" kern="1200">
                <a:solidFill>
                  <a:schemeClr val="tx1"/>
                </a:solidFill>
                <a:effectLst/>
                <a:latin typeface="+mn-lt"/>
                <a:ea typeface="+mn-ea"/>
                <a:cs typeface="+mn-cs"/>
              </a:rPr>
              <a:t>maximizing variance within a</a:t>
            </a:r>
            <a:r>
              <a:rPr lang="en-US" sz="1200" b="0" i="0" kern="1200" baseline="0">
                <a:solidFill>
                  <a:schemeClr val="tx1"/>
                </a:solidFill>
                <a:effectLst/>
                <a:latin typeface="+mn-lt"/>
                <a:ea typeface="+mn-ea"/>
                <a:cs typeface="+mn-cs"/>
              </a:rPr>
              <a:t> data set, the data set might need a small number of variables. </a:t>
            </a:r>
          </a:p>
          <a:p>
            <a:r>
              <a:rPr lang="en-US" sz="1200" b="0" i="0" kern="1200" baseline="0">
                <a:solidFill>
                  <a:schemeClr val="tx1"/>
                </a:solidFill>
                <a:effectLst/>
                <a:latin typeface="+mn-lt"/>
                <a:ea typeface="+mn-ea"/>
                <a:cs typeface="+mn-cs"/>
              </a:rPr>
              <a:t>In this example when two variables x and y represent the data set, the first principal component, the extracted variable that maximize the variance explains all the difference in the data and it effectively reduces dimensionality. </a:t>
            </a:r>
            <a:endParaRPr lang="en-US"/>
          </a:p>
        </p:txBody>
      </p:sp>
      <p:sp>
        <p:nvSpPr>
          <p:cNvPr id="4" name="Slide Number Placeholder 3"/>
          <p:cNvSpPr>
            <a:spLocks noGrp="1"/>
          </p:cNvSpPr>
          <p:nvPr>
            <p:ph type="sldNum" sz="quarter" idx="10"/>
          </p:nvPr>
        </p:nvSpPr>
        <p:spPr/>
        <p:txBody>
          <a:bodyPr/>
          <a:lstStyle/>
          <a:p>
            <a:fld id="{4BAF0735-F145-4B9C-9BE5-23AA3F3DE317}" type="slidenum">
              <a:rPr lang="en-US" smtClean="0"/>
              <a:t>32</a:t>
            </a:fld>
            <a:endParaRPr lang="en-US"/>
          </a:p>
        </p:txBody>
      </p:sp>
    </p:spTree>
    <p:extLst>
      <p:ext uri="{BB962C8B-B14F-4D97-AF65-F5344CB8AC3E}">
        <p14:creationId xmlns:p14="http://schemas.microsoft.com/office/powerpoint/2010/main" val="299870114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a:solidFill>
                  <a:schemeClr val="tx1"/>
                </a:solidFill>
                <a:effectLst/>
                <a:latin typeface="+mn-lt"/>
                <a:ea typeface="+mn-ea"/>
                <a:cs typeface="+mn-cs"/>
              </a:rPr>
              <a:t>Suppose we had another data set with a different set of variables,</a:t>
            </a:r>
            <a:r>
              <a:rPr lang="en-US" sz="1200" b="0" i="0" kern="1200" baseline="0" dirty="0">
                <a:solidFill>
                  <a:schemeClr val="tx1"/>
                </a:solidFill>
                <a:effectLst/>
                <a:latin typeface="+mn-lt"/>
                <a:ea typeface="+mn-ea"/>
                <a:cs typeface="+mn-cs"/>
              </a:rPr>
              <a:t> such as NPC2, UGT8 and so on. </a:t>
            </a:r>
            <a:endParaRPr lang="en-US" sz="1200" b="0" i="0" kern="1200" dirty="0">
              <a:solidFill>
                <a:schemeClr val="tx1"/>
              </a:solidFill>
              <a:effectLst/>
              <a:latin typeface="+mn-lt"/>
              <a:ea typeface="+mn-ea"/>
              <a:cs typeface="+mn-cs"/>
            </a:endParaRPr>
          </a:p>
          <a:p>
            <a:pPr fontAlgn="base"/>
            <a:r>
              <a:rPr lang="en-US" sz="1200" b="0" i="0" kern="1200" dirty="0">
                <a:solidFill>
                  <a:schemeClr val="tx1"/>
                </a:solidFill>
                <a:effectLst/>
                <a:latin typeface="+mn-lt"/>
                <a:ea typeface="+mn-ea"/>
                <a:cs typeface="+mn-cs"/>
              </a:rPr>
              <a:t>See how these vectors are pinned at the origin of PCs (PC1 = 0 and PC2 = 0)? Their project values on each PC show how much weight they have on that PC. In this example, NPC2 and CHIT1 strongly influence PC1, while GBA and LCAT have more say in PC2.</a:t>
            </a:r>
          </a:p>
          <a:p>
            <a:pPr fontAlgn="base"/>
            <a:r>
              <a:rPr lang="en-US" sz="1200" b="0" i="0" kern="1200" dirty="0">
                <a:solidFill>
                  <a:schemeClr val="tx1"/>
                </a:solidFill>
                <a:effectLst/>
                <a:latin typeface="+mn-lt"/>
                <a:ea typeface="+mn-ea"/>
                <a:cs typeface="+mn-cs"/>
              </a:rPr>
              <a:t>Another nice thing about loading plots: the angles between the vectors tell us how characteristics correlate with one another. Let’s look at Figure 2.</a:t>
            </a:r>
          </a:p>
          <a:p>
            <a:pPr fontAlgn="base"/>
            <a:r>
              <a:rPr lang="en-US" sz="1200" b="0" i="0" kern="1200" dirty="0">
                <a:solidFill>
                  <a:schemeClr val="tx1"/>
                </a:solidFill>
                <a:effectLst/>
                <a:latin typeface="+mn-lt"/>
                <a:ea typeface="+mn-ea"/>
                <a:cs typeface="+mn-cs"/>
              </a:rPr>
              <a:t>When two vectors are close, forming a small angle, the two variables they represent are positively correlated. Example: APOD and PSAP</a:t>
            </a:r>
          </a:p>
          <a:p>
            <a:pPr fontAlgn="base"/>
            <a:r>
              <a:rPr lang="en-US" sz="1200" b="0" i="0" kern="1200" dirty="0">
                <a:solidFill>
                  <a:schemeClr val="tx1"/>
                </a:solidFill>
                <a:effectLst/>
                <a:latin typeface="+mn-lt"/>
                <a:ea typeface="+mn-ea"/>
                <a:cs typeface="+mn-cs"/>
              </a:rPr>
              <a:t>If they meet each other at 90°, they are not likely to be correlated. Example: NPC2 and GBA.</a:t>
            </a:r>
          </a:p>
          <a:p>
            <a:pPr fontAlgn="base"/>
            <a:r>
              <a:rPr lang="en-US" sz="1200" b="0" i="0" kern="1200" dirty="0">
                <a:solidFill>
                  <a:schemeClr val="tx1"/>
                </a:solidFill>
                <a:effectLst/>
                <a:latin typeface="+mn-lt"/>
                <a:ea typeface="+mn-ea"/>
                <a:cs typeface="+mn-cs"/>
              </a:rPr>
              <a:t>When they diverge and form a large angle (close to 180°), they are negative correlated. Example: NPC2 and MAG.</a:t>
            </a:r>
          </a:p>
          <a:p>
            <a:pPr fontAlgn="base"/>
            <a:r>
              <a:rPr lang="en-US" sz="1200" b="0" i="0" kern="1200" dirty="0">
                <a:solidFill>
                  <a:schemeClr val="tx1"/>
                </a:solidFill>
                <a:effectLst/>
                <a:latin typeface="+mn-lt"/>
                <a:ea typeface="+mn-ea"/>
                <a:cs typeface="+mn-cs"/>
              </a:rPr>
              <a:t>Now that you know all that, reading a PCA biplot is a piece of cake.</a:t>
            </a:r>
          </a:p>
        </p:txBody>
      </p:sp>
      <p:sp>
        <p:nvSpPr>
          <p:cNvPr id="4" name="Slide Number Placeholder 3"/>
          <p:cNvSpPr>
            <a:spLocks noGrp="1"/>
          </p:cNvSpPr>
          <p:nvPr>
            <p:ph type="sldNum" sz="quarter" idx="10"/>
          </p:nvPr>
        </p:nvSpPr>
        <p:spPr/>
        <p:txBody>
          <a:bodyPr/>
          <a:lstStyle/>
          <a:p>
            <a:fld id="{4BAF0735-F145-4B9C-9BE5-23AA3F3DE317}" type="slidenum">
              <a:rPr lang="en-US" smtClean="0"/>
              <a:t>33</a:t>
            </a:fld>
            <a:endParaRPr lang="en-US"/>
          </a:p>
        </p:txBody>
      </p:sp>
    </p:spTree>
    <p:extLst>
      <p:ext uri="{BB962C8B-B14F-4D97-AF65-F5344CB8AC3E}">
        <p14:creationId xmlns:p14="http://schemas.microsoft.com/office/powerpoint/2010/main" val="419712497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a:solidFill>
                  <a:schemeClr val="tx1"/>
                </a:solidFill>
                <a:effectLst/>
                <a:latin typeface="+mn-lt"/>
                <a:ea typeface="+mn-ea"/>
                <a:cs typeface="+mn-cs"/>
              </a:rPr>
              <a:t>You probably notice that a PCA biplot simply merge an usual PCA plot with a plot of loadings. The arrangement is like this:</a:t>
            </a:r>
          </a:p>
          <a:p>
            <a:pPr fontAlgn="base"/>
            <a:r>
              <a:rPr lang="en-US" sz="1200" b="0" i="0" kern="1200">
                <a:solidFill>
                  <a:schemeClr val="tx1"/>
                </a:solidFill>
                <a:effectLst/>
                <a:latin typeface="+mn-lt"/>
                <a:ea typeface="+mn-ea"/>
                <a:cs typeface="+mn-cs"/>
              </a:rPr>
              <a:t>In other words, the left and bottom axes are of the PCA plot — use them to read PCA scores of the samples (dots). The top and right axes belong to the loading plot — use them to read how strongly each characteristic (vector) influence the principal components.</a:t>
            </a:r>
          </a:p>
        </p:txBody>
      </p:sp>
      <p:sp>
        <p:nvSpPr>
          <p:cNvPr id="4" name="Slide Number Placeholder 3"/>
          <p:cNvSpPr>
            <a:spLocks noGrp="1"/>
          </p:cNvSpPr>
          <p:nvPr>
            <p:ph type="sldNum" sz="quarter" idx="10"/>
          </p:nvPr>
        </p:nvSpPr>
        <p:spPr/>
        <p:txBody>
          <a:bodyPr/>
          <a:lstStyle/>
          <a:p>
            <a:fld id="{4BAF0735-F145-4B9C-9BE5-23AA3F3DE317}" type="slidenum">
              <a:rPr lang="en-US" smtClean="0"/>
              <a:t>34</a:t>
            </a:fld>
            <a:endParaRPr lang="en-US"/>
          </a:p>
        </p:txBody>
      </p:sp>
    </p:spTree>
    <p:extLst>
      <p:ext uri="{BB962C8B-B14F-4D97-AF65-F5344CB8AC3E}">
        <p14:creationId xmlns:p14="http://schemas.microsoft.com/office/powerpoint/2010/main" val="397765070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a:solidFill>
                  <a:schemeClr val="tx1"/>
                </a:solidFill>
                <a:effectLst/>
                <a:latin typeface="+mn-lt"/>
                <a:ea typeface="+mn-ea"/>
                <a:cs typeface="+mn-cs"/>
              </a:rPr>
              <a:t>Principal component analysis (PCA) is a technique used to emphasize variation and bring out strong patterns in a dataset. It's often used to make data easy to explore and visualize.</a:t>
            </a:r>
          </a:p>
          <a:p>
            <a:r>
              <a:rPr lang="en-US" sz="1200" b="0" i="0" kern="1200">
                <a:solidFill>
                  <a:schemeClr val="tx1"/>
                </a:solidFill>
                <a:effectLst/>
                <a:latin typeface="+mn-lt"/>
                <a:ea typeface="+mn-ea"/>
                <a:cs typeface="+mn-cs"/>
              </a:rPr>
              <a:t>First, consider a dataset in only two dimensions, like (height, weight). This dataset can be plotted as points in a plane. But if we want to tease out variation, PCA finds a new coordinate system in which every point has a new (x,y) value. The axes don't actually mean anything physical; they're combinations of height and weight called "principal components" that are chosen to give one axes lots of variation.</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PCA is useful for eliminating dimensions. Below, we've plotted the data along a pair of lines: one composed of the x-values and another of the y-values.</a:t>
            </a:r>
          </a:p>
          <a:p>
            <a:r>
              <a:rPr lang="en-US" sz="1200" b="0" i="0" kern="1200">
                <a:solidFill>
                  <a:schemeClr val="tx1"/>
                </a:solidFill>
                <a:effectLst/>
                <a:latin typeface="+mn-lt"/>
                <a:ea typeface="+mn-ea"/>
                <a:cs typeface="+mn-cs"/>
              </a:rPr>
              <a:t>If we're going to only see the data along one dimension, though, it might be better to make that dimension the principal component with most variation. We don't lose much by dropping PC2 since it contributes the least to the variation in the data set.</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By</a:t>
            </a:r>
            <a:r>
              <a:rPr lang="en-US" sz="1200" b="0" i="0" kern="1200" baseline="0">
                <a:solidFill>
                  <a:schemeClr val="tx1"/>
                </a:solidFill>
                <a:effectLst/>
                <a:latin typeface="+mn-lt"/>
                <a:ea typeface="+mn-ea"/>
                <a:cs typeface="+mn-cs"/>
              </a:rPr>
              <a:t> comping up with the variable </a:t>
            </a:r>
            <a:r>
              <a:rPr lang="en-US" sz="1200" b="0" i="0" kern="1200">
                <a:solidFill>
                  <a:schemeClr val="tx1"/>
                </a:solidFill>
                <a:effectLst/>
                <a:latin typeface="+mn-lt"/>
                <a:ea typeface="+mn-ea"/>
                <a:cs typeface="+mn-cs"/>
              </a:rPr>
              <a:t>maximizing variance within a</a:t>
            </a:r>
            <a:r>
              <a:rPr lang="en-US" sz="1200" b="0" i="0" kern="1200" baseline="0">
                <a:solidFill>
                  <a:schemeClr val="tx1"/>
                </a:solidFill>
                <a:effectLst/>
                <a:latin typeface="+mn-lt"/>
                <a:ea typeface="+mn-ea"/>
                <a:cs typeface="+mn-cs"/>
              </a:rPr>
              <a:t> data set, the data set might need a small number of variables. </a:t>
            </a:r>
          </a:p>
          <a:p>
            <a:r>
              <a:rPr lang="en-US" sz="1200" b="0" i="0" kern="1200" baseline="0">
                <a:solidFill>
                  <a:schemeClr val="tx1"/>
                </a:solidFill>
                <a:effectLst/>
                <a:latin typeface="+mn-lt"/>
                <a:ea typeface="+mn-ea"/>
                <a:cs typeface="+mn-cs"/>
              </a:rPr>
              <a:t>In this example when two variables x and y represent the data set, the first principal component, the extracted variable that maximize the variance explains all the difference in the data and it effectively reduces dimensionality. </a:t>
            </a:r>
            <a:endParaRPr lang="en-US"/>
          </a:p>
        </p:txBody>
      </p:sp>
      <p:sp>
        <p:nvSpPr>
          <p:cNvPr id="4" name="Slide Number Placeholder 3"/>
          <p:cNvSpPr>
            <a:spLocks noGrp="1"/>
          </p:cNvSpPr>
          <p:nvPr>
            <p:ph type="sldNum" sz="quarter" idx="10"/>
          </p:nvPr>
        </p:nvSpPr>
        <p:spPr/>
        <p:txBody>
          <a:bodyPr/>
          <a:lstStyle/>
          <a:p>
            <a:fld id="{4BAF0735-F145-4B9C-9BE5-23AA3F3DE317}" type="slidenum">
              <a:rPr lang="en-US" smtClean="0"/>
              <a:t>38</a:t>
            </a:fld>
            <a:endParaRPr lang="en-US"/>
          </a:p>
        </p:txBody>
      </p:sp>
    </p:spTree>
    <p:extLst>
      <p:ext uri="{BB962C8B-B14F-4D97-AF65-F5344CB8AC3E}">
        <p14:creationId xmlns:p14="http://schemas.microsoft.com/office/powerpoint/2010/main" val="98756684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Figure source: https://</a:t>
            </a:r>
            <a:r>
              <a:rPr lang="en-US" dirty="0" err="1"/>
              <a:t>medium.com</a:t>
            </a:r>
            <a:r>
              <a:rPr lang="en-US" dirty="0"/>
              <a:t>/mcd-unison/umap-an-alternative-dimensionality-reduction-technique-7a5e77e80982</a:t>
            </a:r>
          </a:p>
        </p:txBody>
      </p:sp>
      <p:sp>
        <p:nvSpPr>
          <p:cNvPr id="4" name="Slide Number Placeholder 3"/>
          <p:cNvSpPr>
            <a:spLocks noGrp="1"/>
          </p:cNvSpPr>
          <p:nvPr>
            <p:ph type="sldNum" sz="quarter" idx="5"/>
          </p:nvPr>
        </p:nvSpPr>
        <p:spPr/>
        <p:txBody>
          <a:bodyPr/>
          <a:lstStyle/>
          <a:p>
            <a:fld id="{4BAF0735-F145-4B9C-9BE5-23AA3F3DE317}" type="slidenum">
              <a:rPr lang="en-US" smtClean="0"/>
              <a:t>39</a:t>
            </a:fld>
            <a:endParaRPr lang="en-US"/>
          </a:p>
        </p:txBody>
      </p:sp>
    </p:spTree>
    <p:extLst>
      <p:ext uri="{BB962C8B-B14F-4D97-AF65-F5344CB8AC3E}">
        <p14:creationId xmlns:p14="http://schemas.microsoft.com/office/powerpoint/2010/main" val="35113992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dendogram</a:t>
            </a:r>
            <a:r>
              <a:rPr lang="en-US" sz="1200" b="0" i="0" kern="1200" dirty="0">
                <a:solidFill>
                  <a:schemeClr val="tx1"/>
                </a:solidFill>
                <a:effectLst/>
                <a:latin typeface="+mn-lt"/>
                <a:ea typeface="+mn-ea"/>
                <a:cs typeface="+mn-cs"/>
              </a:rPr>
              <a:t> can be a column graph (as in the image below) or a row graph. Some </a:t>
            </a:r>
            <a:r>
              <a:rPr lang="en-US" sz="1200" b="0" i="0" kern="1200" dirty="0" err="1">
                <a:solidFill>
                  <a:schemeClr val="tx1"/>
                </a:solidFill>
                <a:effectLst/>
                <a:latin typeface="+mn-lt"/>
                <a:ea typeface="+mn-ea"/>
                <a:cs typeface="+mn-cs"/>
              </a:rPr>
              <a:t>dendograms</a:t>
            </a:r>
            <a:r>
              <a:rPr lang="en-US" sz="1200" b="0" i="0" kern="1200" dirty="0">
                <a:solidFill>
                  <a:schemeClr val="tx1"/>
                </a:solidFill>
                <a:effectLst/>
                <a:latin typeface="+mn-lt"/>
                <a:ea typeface="+mn-ea"/>
                <a:cs typeface="+mn-cs"/>
              </a:rPr>
              <a:t> are circular or have a fluid-shape, but software will usually produce a row or column graph. No matter what the shape, the basic graph comprises of the same parts:</a:t>
            </a:r>
          </a:p>
          <a:p>
            <a:pPr fontAlgn="base"/>
            <a:r>
              <a:rPr lang="en-US" sz="1200" b="0" i="0" kern="1200" dirty="0">
                <a:solidFill>
                  <a:schemeClr val="tx1"/>
                </a:solidFill>
                <a:effectLst/>
                <a:latin typeface="+mn-lt"/>
                <a:ea typeface="+mn-ea"/>
                <a:cs typeface="+mn-cs"/>
              </a:rPr>
              <a:t>The </a:t>
            </a:r>
            <a:r>
              <a:rPr lang="en-US" sz="1200" b="0" i="1" kern="1200" dirty="0">
                <a:solidFill>
                  <a:schemeClr val="tx1"/>
                </a:solidFill>
                <a:effectLst/>
                <a:latin typeface="+mn-lt"/>
                <a:ea typeface="+mn-ea"/>
                <a:cs typeface="+mn-cs"/>
              </a:rPr>
              <a:t>clade</a:t>
            </a:r>
            <a:r>
              <a:rPr lang="en-US" sz="1200" b="0" i="0" kern="1200" dirty="0">
                <a:solidFill>
                  <a:schemeClr val="tx1"/>
                </a:solidFill>
                <a:effectLst/>
                <a:latin typeface="+mn-lt"/>
                <a:ea typeface="+mn-ea"/>
                <a:cs typeface="+mn-cs"/>
              </a:rPr>
              <a:t> is the branch. Usually labeled with Greek letters from left to right (e.g. α β, </a:t>
            </a:r>
            <a:r>
              <a:rPr lang="en-US" sz="1200" b="0" i="0" kern="1200" dirty="0" err="1">
                <a:solidFill>
                  <a:schemeClr val="tx1"/>
                </a:solidFill>
                <a:effectLst/>
                <a:latin typeface="+mn-lt"/>
                <a:ea typeface="+mn-ea"/>
                <a:cs typeface="+mn-cs"/>
              </a:rPr>
              <a:t>δ</a:t>
            </a:r>
            <a:r>
              <a:rPr lang="en-US" sz="1200" b="0" i="0" kern="1200" dirty="0">
                <a:solidFill>
                  <a:schemeClr val="tx1"/>
                </a:solidFill>
                <a:effectLst/>
                <a:latin typeface="+mn-lt"/>
                <a:ea typeface="+mn-ea"/>
                <a:cs typeface="+mn-cs"/>
              </a:rPr>
              <a:t>…).</a:t>
            </a:r>
          </a:p>
          <a:p>
            <a:pPr fontAlgn="base"/>
            <a:r>
              <a:rPr lang="en-US" sz="1200" b="0" i="0" kern="1200" dirty="0">
                <a:solidFill>
                  <a:schemeClr val="tx1"/>
                </a:solidFill>
                <a:effectLst/>
                <a:latin typeface="+mn-lt"/>
                <a:ea typeface="+mn-ea"/>
                <a:cs typeface="+mn-cs"/>
              </a:rPr>
              <a:t>Each clade has one or more </a:t>
            </a:r>
            <a:r>
              <a:rPr lang="en-US" sz="1200" b="0" i="1" kern="1200" dirty="0">
                <a:solidFill>
                  <a:schemeClr val="tx1"/>
                </a:solidFill>
                <a:effectLst/>
                <a:latin typeface="+mn-lt"/>
                <a:ea typeface="+mn-ea"/>
                <a:cs typeface="+mn-cs"/>
              </a:rPr>
              <a:t>leaves</a:t>
            </a:r>
            <a:r>
              <a:rPr lang="en-US" sz="1200" b="0" i="0" kern="1200" dirty="0">
                <a:solidFill>
                  <a:schemeClr val="tx1"/>
                </a:solidFill>
                <a:effectLst/>
                <a:latin typeface="+mn-lt"/>
                <a:ea typeface="+mn-ea"/>
                <a:cs typeface="+mn-cs"/>
              </a:rPr>
              <a:t>. The leaves in the above image are:</a:t>
            </a:r>
          </a:p>
          <a:p>
            <a:pPr lvl="1" fontAlgn="base"/>
            <a:r>
              <a:rPr lang="en-US" sz="1200" b="0" i="0" kern="1200" dirty="0">
                <a:solidFill>
                  <a:schemeClr val="tx1"/>
                </a:solidFill>
                <a:effectLst/>
                <a:latin typeface="+mn-lt"/>
                <a:ea typeface="+mn-ea"/>
                <a:cs typeface="+mn-cs"/>
              </a:rPr>
              <a:t>Single (</a:t>
            </a:r>
            <a:r>
              <a:rPr lang="en-US" sz="1200" b="0" i="0" kern="1200" dirty="0" err="1">
                <a:solidFill>
                  <a:schemeClr val="tx1"/>
                </a:solidFill>
                <a:effectLst/>
                <a:latin typeface="+mn-lt"/>
                <a:ea typeface="+mn-ea"/>
                <a:cs typeface="+mn-cs"/>
              </a:rPr>
              <a:t>simplicifolius</a:t>
            </a:r>
            <a:r>
              <a:rPr lang="en-US" sz="1200" b="0" i="0" kern="1200" dirty="0">
                <a:solidFill>
                  <a:schemeClr val="tx1"/>
                </a:solidFill>
                <a:effectLst/>
                <a:latin typeface="+mn-lt"/>
                <a:ea typeface="+mn-ea"/>
                <a:cs typeface="+mn-cs"/>
              </a:rPr>
              <a:t>): F</a:t>
            </a:r>
          </a:p>
          <a:p>
            <a:pPr lvl="1" fontAlgn="base"/>
            <a:r>
              <a:rPr lang="en-US" sz="1200" b="0" i="0" kern="1200" dirty="0">
                <a:solidFill>
                  <a:schemeClr val="tx1"/>
                </a:solidFill>
                <a:effectLst/>
                <a:latin typeface="+mn-lt"/>
                <a:ea typeface="+mn-ea"/>
                <a:cs typeface="+mn-cs"/>
              </a:rPr>
              <a:t>Double (</a:t>
            </a:r>
            <a:r>
              <a:rPr lang="en-US" sz="1200" b="0" i="0" kern="1200" dirty="0" err="1">
                <a:solidFill>
                  <a:schemeClr val="tx1"/>
                </a:solidFill>
                <a:effectLst/>
                <a:latin typeface="+mn-lt"/>
                <a:ea typeface="+mn-ea"/>
                <a:cs typeface="+mn-cs"/>
              </a:rPr>
              <a:t>bifolius</a:t>
            </a:r>
            <a:r>
              <a:rPr lang="en-US" sz="1200" b="0" i="0" kern="1200" dirty="0">
                <a:solidFill>
                  <a:schemeClr val="tx1"/>
                </a:solidFill>
                <a:effectLst/>
                <a:latin typeface="+mn-lt"/>
                <a:ea typeface="+mn-ea"/>
                <a:cs typeface="+mn-cs"/>
              </a:rPr>
              <a:t>): D E</a:t>
            </a:r>
          </a:p>
          <a:p>
            <a:pPr lvl="1" fontAlgn="base"/>
            <a:r>
              <a:rPr lang="en-US" sz="1200" b="0" i="0" kern="1200" dirty="0">
                <a:solidFill>
                  <a:schemeClr val="tx1"/>
                </a:solidFill>
                <a:effectLst/>
                <a:latin typeface="+mn-lt"/>
                <a:ea typeface="+mn-ea"/>
                <a:cs typeface="+mn-cs"/>
              </a:rPr>
              <a:t>Triple (</a:t>
            </a:r>
            <a:r>
              <a:rPr lang="en-US" sz="1200" b="0" i="0" kern="1200" dirty="0" err="1">
                <a:solidFill>
                  <a:schemeClr val="tx1"/>
                </a:solidFill>
                <a:effectLst/>
                <a:latin typeface="+mn-lt"/>
                <a:ea typeface="+mn-ea"/>
                <a:cs typeface="+mn-cs"/>
              </a:rPr>
              <a:t>trifolious</a:t>
            </a:r>
            <a:r>
              <a:rPr lang="en-US" sz="1200" b="0" i="0" kern="1200" dirty="0">
                <a:solidFill>
                  <a:schemeClr val="tx1"/>
                </a:solidFill>
                <a:effectLst/>
                <a:latin typeface="+mn-lt"/>
                <a:ea typeface="+mn-ea"/>
                <a:cs typeface="+mn-cs"/>
              </a:rPr>
              <a:t>): A B C</a:t>
            </a:r>
          </a:p>
          <a:p>
            <a:pPr fontAlgn="base"/>
            <a:r>
              <a:rPr lang="en-US" sz="1200" b="0" i="0" kern="1200" dirty="0">
                <a:solidFill>
                  <a:schemeClr val="tx1"/>
                </a:solidFill>
                <a:effectLst/>
                <a:latin typeface="+mn-lt"/>
                <a:ea typeface="+mn-ea"/>
                <a:cs typeface="+mn-cs"/>
              </a:rPr>
              <a:t>A clade can theoretically have an infinite amount of leaves. However, the more leaves you have, the harder the graph will be to read with the naked eye.</a:t>
            </a:r>
          </a:p>
          <a:p>
            <a:endParaRPr lang="en-US" dirty="0"/>
          </a:p>
        </p:txBody>
      </p:sp>
      <p:sp>
        <p:nvSpPr>
          <p:cNvPr id="4" name="Slide Number Placeholder 3"/>
          <p:cNvSpPr>
            <a:spLocks noGrp="1"/>
          </p:cNvSpPr>
          <p:nvPr>
            <p:ph type="sldNum" sz="quarter" idx="10"/>
          </p:nvPr>
        </p:nvSpPr>
        <p:spPr/>
        <p:txBody>
          <a:bodyPr/>
          <a:lstStyle/>
          <a:p>
            <a:fld id="{4BAF0735-F145-4B9C-9BE5-23AA3F3DE317}" type="slidenum">
              <a:rPr lang="en-US" smtClean="0"/>
              <a:t>7</a:t>
            </a:fld>
            <a:endParaRPr lang="en-US"/>
          </a:p>
        </p:txBody>
      </p:sp>
    </p:spTree>
    <p:extLst>
      <p:ext uri="{BB962C8B-B14F-4D97-AF65-F5344CB8AC3E}">
        <p14:creationId xmlns:p14="http://schemas.microsoft.com/office/powerpoint/2010/main" val="92631458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BAF0735-F145-4B9C-9BE5-23AA3F3DE317}" type="slidenum">
              <a:rPr lang="en-US" smtClean="0"/>
              <a:t>44</a:t>
            </a:fld>
            <a:endParaRPr lang="en-US"/>
          </a:p>
        </p:txBody>
      </p:sp>
    </p:spTree>
    <p:extLst>
      <p:ext uri="{BB962C8B-B14F-4D97-AF65-F5344CB8AC3E}">
        <p14:creationId xmlns:p14="http://schemas.microsoft.com/office/powerpoint/2010/main" val="356126590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BAF0735-F145-4B9C-9BE5-23AA3F3DE317}" type="slidenum">
              <a:rPr lang="en-US" smtClean="0"/>
              <a:t>45</a:t>
            </a:fld>
            <a:endParaRPr lang="en-US"/>
          </a:p>
        </p:txBody>
      </p:sp>
    </p:spTree>
    <p:extLst>
      <p:ext uri="{BB962C8B-B14F-4D97-AF65-F5344CB8AC3E}">
        <p14:creationId xmlns:p14="http://schemas.microsoft.com/office/powerpoint/2010/main" val="45201788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BAF0735-F145-4B9C-9BE5-23AA3F3DE317}" type="slidenum">
              <a:rPr lang="en-US" smtClean="0"/>
              <a:t>46</a:t>
            </a:fld>
            <a:endParaRPr lang="en-US"/>
          </a:p>
        </p:txBody>
      </p:sp>
    </p:spTree>
    <p:extLst>
      <p:ext uri="{BB962C8B-B14F-4D97-AF65-F5344CB8AC3E}">
        <p14:creationId xmlns:p14="http://schemas.microsoft.com/office/powerpoint/2010/main" val="28348130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a:solidFill>
                  <a:schemeClr val="tx1"/>
                </a:solidFill>
                <a:effectLst/>
                <a:latin typeface="+mn-lt"/>
                <a:ea typeface="+mn-ea"/>
                <a:cs typeface="+mn-cs"/>
              </a:rPr>
              <a:t>The clades are arranged according to how similar (or dissimilar) they are. Clades that are close to the same height are similar to each other; clades with different heights are dissimilar — </a:t>
            </a:r>
            <a:r>
              <a:rPr lang="en-US" sz="1200" b="1" i="0" kern="1200">
                <a:solidFill>
                  <a:schemeClr val="tx1"/>
                </a:solidFill>
                <a:effectLst/>
                <a:latin typeface="+mn-lt"/>
                <a:ea typeface="+mn-ea"/>
                <a:cs typeface="+mn-cs"/>
              </a:rPr>
              <a:t>the greater the difference in height, the more dissimilarity</a:t>
            </a:r>
            <a:r>
              <a:rPr lang="en-US" sz="1200" b="0" i="0" kern="1200">
                <a:solidFill>
                  <a:schemeClr val="tx1"/>
                </a:solidFill>
                <a:effectLst/>
                <a:latin typeface="+mn-lt"/>
                <a:ea typeface="+mn-ea"/>
                <a:cs typeface="+mn-cs"/>
              </a:rPr>
              <a:t> (you can measure similarity in many different ways; One of the most popular measures is </a:t>
            </a:r>
            <a:r>
              <a:rPr lang="en-US" sz="1200" b="0" i="0" u="none" strike="noStrike" kern="1200">
                <a:solidFill>
                  <a:schemeClr val="tx1"/>
                </a:solidFill>
                <a:effectLst/>
                <a:latin typeface="+mn-lt"/>
                <a:ea typeface="+mn-ea"/>
                <a:cs typeface="+mn-cs"/>
                <a:hlinkClick r:id="rId3"/>
              </a:rPr>
              <a:t>Pearson’s Correlation Coefficient</a:t>
            </a:r>
            <a:r>
              <a:rPr lang="en-US" sz="1200" b="0" i="0" kern="1200">
                <a:solidFill>
                  <a:schemeClr val="tx1"/>
                </a:solidFill>
                <a:effectLst/>
                <a:latin typeface="+mn-lt"/>
                <a:ea typeface="+mn-ea"/>
                <a:cs typeface="+mn-cs"/>
              </a:rPr>
              <a:t>).</a:t>
            </a:r>
          </a:p>
          <a:p>
            <a:r>
              <a:rPr lang="en-US" sz="1200" b="0" i="0" kern="1200">
                <a:solidFill>
                  <a:schemeClr val="tx1"/>
                </a:solidFill>
                <a:effectLst/>
                <a:latin typeface="+mn-lt"/>
                <a:ea typeface="+mn-ea"/>
                <a:cs typeface="+mn-cs"/>
              </a:rPr>
              <a:t>Note that on the above graph, the same clave, β joins leaves A, B, C, D,and E. That means that the two groups (A,B,C &amp; D,E) are more similar to each other than they are to F.</a:t>
            </a:r>
            <a:endParaRPr lang="en-US"/>
          </a:p>
        </p:txBody>
      </p:sp>
      <p:sp>
        <p:nvSpPr>
          <p:cNvPr id="4" name="Slide Number Placeholder 3"/>
          <p:cNvSpPr>
            <a:spLocks noGrp="1"/>
          </p:cNvSpPr>
          <p:nvPr>
            <p:ph type="sldNum" sz="quarter" idx="10"/>
          </p:nvPr>
        </p:nvSpPr>
        <p:spPr/>
        <p:txBody>
          <a:bodyPr/>
          <a:lstStyle/>
          <a:p>
            <a:fld id="{4BAF0735-F145-4B9C-9BE5-23AA3F3DE317}" type="slidenum">
              <a:rPr lang="en-US" smtClean="0"/>
              <a:t>8</a:t>
            </a:fld>
            <a:endParaRPr lang="en-US"/>
          </a:p>
        </p:txBody>
      </p:sp>
    </p:spTree>
    <p:extLst>
      <p:ext uri="{BB962C8B-B14F-4D97-AF65-F5344CB8AC3E}">
        <p14:creationId xmlns:p14="http://schemas.microsoft.com/office/powerpoint/2010/main" val="14373677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a:solidFill>
                  <a:schemeClr val="tx1"/>
                </a:solidFill>
                <a:effectLst/>
                <a:latin typeface="+mn-lt"/>
                <a:ea typeface="+mn-ea"/>
                <a:cs typeface="+mn-cs"/>
              </a:rPr>
              <a:t>The clades are arranged according to how similar (or dissimilar) they are. Clades that are close to the same height are similar to each other; clades with different heights are dissimilar — </a:t>
            </a:r>
            <a:r>
              <a:rPr lang="en-US" sz="1200" b="1" i="0" kern="1200">
                <a:solidFill>
                  <a:schemeClr val="tx1"/>
                </a:solidFill>
                <a:effectLst/>
                <a:latin typeface="+mn-lt"/>
                <a:ea typeface="+mn-ea"/>
                <a:cs typeface="+mn-cs"/>
              </a:rPr>
              <a:t>the greater the difference in height, the more dissimilarity</a:t>
            </a:r>
            <a:r>
              <a:rPr lang="en-US" sz="1200" b="0" i="0" kern="1200">
                <a:solidFill>
                  <a:schemeClr val="tx1"/>
                </a:solidFill>
                <a:effectLst/>
                <a:latin typeface="+mn-lt"/>
                <a:ea typeface="+mn-ea"/>
                <a:cs typeface="+mn-cs"/>
              </a:rPr>
              <a:t> (you can measure similarity in many different ways; One of the most popular measures is </a:t>
            </a:r>
            <a:r>
              <a:rPr lang="en-US" sz="1200" b="0" i="0" u="none" strike="noStrike" kern="1200">
                <a:solidFill>
                  <a:schemeClr val="tx1"/>
                </a:solidFill>
                <a:effectLst/>
                <a:latin typeface="+mn-lt"/>
                <a:ea typeface="+mn-ea"/>
                <a:cs typeface="+mn-cs"/>
                <a:hlinkClick r:id="rId3"/>
              </a:rPr>
              <a:t>Pearson’s Correlation Coefficient</a:t>
            </a:r>
            <a:r>
              <a:rPr lang="en-US" sz="1200" b="0" i="0" kern="1200">
                <a:solidFill>
                  <a:schemeClr val="tx1"/>
                </a:solidFill>
                <a:effectLst/>
                <a:latin typeface="+mn-lt"/>
                <a:ea typeface="+mn-ea"/>
                <a:cs typeface="+mn-cs"/>
              </a:rPr>
              <a:t>).</a:t>
            </a:r>
          </a:p>
          <a:p>
            <a:r>
              <a:rPr lang="en-US" sz="1200" b="0" i="0" kern="1200">
                <a:solidFill>
                  <a:schemeClr val="tx1"/>
                </a:solidFill>
                <a:effectLst/>
                <a:latin typeface="+mn-lt"/>
                <a:ea typeface="+mn-ea"/>
                <a:cs typeface="+mn-cs"/>
              </a:rPr>
              <a:t>Note that on the above graph, the same clave, β joins leaves A, B, C, D,and E. That means that the two groups (A,B,C &amp; D,E) are more similar to each other than they are to F.</a:t>
            </a:r>
            <a:endParaRPr lang="en-US"/>
          </a:p>
        </p:txBody>
      </p:sp>
      <p:sp>
        <p:nvSpPr>
          <p:cNvPr id="4" name="Slide Number Placeholder 3"/>
          <p:cNvSpPr>
            <a:spLocks noGrp="1"/>
          </p:cNvSpPr>
          <p:nvPr>
            <p:ph type="sldNum" sz="quarter" idx="10"/>
          </p:nvPr>
        </p:nvSpPr>
        <p:spPr/>
        <p:txBody>
          <a:bodyPr/>
          <a:lstStyle/>
          <a:p>
            <a:fld id="{4BAF0735-F145-4B9C-9BE5-23AA3F3DE317}" type="slidenum">
              <a:rPr lang="en-US" smtClean="0"/>
              <a:t>9</a:t>
            </a:fld>
            <a:endParaRPr lang="en-US"/>
          </a:p>
        </p:txBody>
      </p:sp>
    </p:spTree>
    <p:extLst>
      <p:ext uri="{BB962C8B-B14F-4D97-AF65-F5344CB8AC3E}">
        <p14:creationId xmlns:p14="http://schemas.microsoft.com/office/powerpoint/2010/main" val="1624967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Note that there are a</a:t>
            </a:r>
            <a:r>
              <a:rPr lang="en-US" baseline="0"/>
              <a:t> wealth of methods to determine </a:t>
            </a:r>
            <a:endParaRPr lang="en-US"/>
          </a:p>
        </p:txBody>
      </p:sp>
      <p:sp>
        <p:nvSpPr>
          <p:cNvPr id="4" name="Slide Number Placeholder 3"/>
          <p:cNvSpPr>
            <a:spLocks noGrp="1"/>
          </p:cNvSpPr>
          <p:nvPr>
            <p:ph type="sldNum" sz="quarter" idx="10"/>
          </p:nvPr>
        </p:nvSpPr>
        <p:spPr/>
        <p:txBody>
          <a:bodyPr/>
          <a:lstStyle/>
          <a:p>
            <a:fld id="{4BAF0735-F145-4B9C-9BE5-23AA3F3DE317}" type="slidenum">
              <a:rPr lang="en-US" smtClean="0"/>
              <a:t>11</a:t>
            </a:fld>
            <a:endParaRPr lang="en-US"/>
          </a:p>
        </p:txBody>
      </p:sp>
    </p:spTree>
    <p:extLst>
      <p:ext uri="{BB962C8B-B14F-4D97-AF65-F5344CB8AC3E}">
        <p14:creationId xmlns:p14="http://schemas.microsoft.com/office/powerpoint/2010/main" val="32889313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Note that there are a</a:t>
            </a:r>
            <a:r>
              <a:rPr lang="en-US" baseline="0"/>
              <a:t> wealth of methods to determine </a:t>
            </a:r>
            <a:endParaRPr lang="en-US"/>
          </a:p>
        </p:txBody>
      </p:sp>
      <p:sp>
        <p:nvSpPr>
          <p:cNvPr id="4" name="Slide Number Placeholder 3"/>
          <p:cNvSpPr>
            <a:spLocks noGrp="1"/>
          </p:cNvSpPr>
          <p:nvPr>
            <p:ph type="sldNum" sz="quarter" idx="10"/>
          </p:nvPr>
        </p:nvSpPr>
        <p:spPr/>
        <p:txBody>
          <a:bodyPr/>
          <a:lstStyle/>
          <a:p>
            <a:fld id="{4BAF0735-F145-4B9C-9BE5-23AA3F3DE317}" type="slidenum">
              <a:rPr lang="en-US" smtClean="0"/>
              <a:t>12</a:t>
            </a:fld>
            <a:endParaRPr lang="en-US"/>
          </a:p>
        </p:txBody>
      </p:sp>
    </p:spTree>
    <p:extLst>
      <p:ext uri="{BB962C8B-B14F-4D97-AF65-F5344CB8AC3E}">
        <p14:creationId xmlns:p14="http://schemas.microsoft.com/office/powerpoint/2010/main" val="16006521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BAF0735-F145-4B9C-9BE5-23AA3F3DE317}" type="slidenum">
              <a:rPr lang="en-US" smtClean="0"/>
              <a:t>15</a:t>
            </a:fld>
            <a:endParaRPr lang="en-US"/>
          </a:p>
        </p:txBody>
      </p:sp>
    </p:spTree>
    <p:extLst>
      <p:ext uri="{BB962C8B-B14F-4D97-AF65-F5344CB8AC3E}">
        <p14:creationId xmlns:p14="http://schemas.microsoft.com/office/powerpoint/2010/main" val="10098426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BAF0735-F145-4B9C-9BE5-23AA3F3DE317}" type="slidenum">
              <a:rPr lang="en-US" smtClean="0"/>
              <a:t>16</a:t>
            </a:fld>
            <a:endParaRPr lang="en-US"/>
          </a:p>
        </p:txBody>
      </p:sp>
    </p:spTree>
    <p:extLst>
      <p:ext uri="{BB962C8B-B14F-4D97-AF65-F5344CB8AC3E}">
        <p14:creationId xmlns:p14="http://schemas.microsoft.com/office/powerpoint/2010/main" val="11403601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CD3B87-F246-4682-AB23-72F01639B6D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9CA3DB7-2C9D-4CF0-AA64-6F151FC8E7E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3E15DBA-8F83-499C-B589-1F14184ECA73}"/>
              </a:ext>
            </a:extLst>
          </p:cNvPr>
          <p:cNvSpPr>
            <a:spLocks noGrp="1"/>
          </p:cNvSpPr>
          <p:nvPr>
            <p:ph type="dt" sz="half" idx="10"/>
          </p:nvPr>
        </p:nvSpPr>
        <p:spPr/>
        <p:txBody>
          <a:bodyPr/>
          <a:lstStyle/>
          <a:p>
            <a:fld id="{C29F322D-A0BD-4664-85B7-FD3BF80B832F}" type="datetimeFigureOut">
              <a:rPr lang="en-US" smtClean="0"/>
              <a:t>2/12/25</a:t>
            </a:fld>
            <a:endParaRPr lang="en-US"/>
          </a:p>
        </p:txBody>
      </p:sp>
      <p:sp>
        <p:nvSpPr>
          <p:cNvPr id="5" name="Footer Placeholder 4">
            <a:extLst>
              <a:ext uri="{FF2B5EF4-FFF2-40B4-BE49-F238E27FC236}">
                <a16:creationId xmlns:a16="http://schemas.microsoft.com/office/drawing/2014/main" id="{67944699-479E-4222-B3FB-8F2902EC469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F345A9D-59FE-4C5F-9334-A0E4021BDA73}"/>
              </a:ext>
            </a:extLst>
          </p:cNvPr>
          <p:cNvSpPr>
            <a:spLocks noGrp="1"/>
          </p:cNvSpPr>
          <p:nvPr>
            <p:ph type="sldNum" sz="quarter" idx="12"/>
          </p:nvPr>
        </p:nvSpPr>
        <p:spPr/>
        <p:txBody>
          <a:bodyPr/>
          <a:lstStyle/>
          <a:p>
            <a:fld id="{9040DF54-6652-4B80-944A-AFF5CCC78678}" type="slidenum">
              <a:rPr lang="en-US" smtClean="0"/>
              <a:t>‹#›</a:t>
            </a:fld>
            <a:endParaRPr lang="en-US"/>
          </a:p>
        </p:txBody>
      </p:sp>
    </p:spTree>
    <p:extLst>
      <p:ext uri="{BB962C8B-B14F-4D97-AF65-F5344CB8AC3E}">
        <p14:creationId xmlns:p14="http://schemas.microsoft.com/office/powerpoint/2010/main" val="11700682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030A26-AAA2-4310-83FF-5A65B1DC371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875D725-135A-40A5-AB62-B5D6B611C4F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65FD37F-6550-4DA7-94C3-3F1EDE9A80CC}"/>
              </a:ext>
            </a:extLst>
          </p:cNvPr>
          <p:cNvSpPr>
            <a:spLocks noGrp="1"/>
          </p:cNvSpPr>
          <p:nvPr>
            <p:ph type="dt" sz="half" idx="10"/>
          </p:nvPr>
        </p:nvSpPr>
        <p:spPr/>
        <p:txBody>
          <a:bodyPr/>
          <a:lstStyle/>
          <a:p>
            <a:fld id="{C29F322D-A0BD-4664-85B7-FD3BF80B832F}" type="datetimeFigureOut">
              <a:rPr lang="en-US" smtClean="0"/>
              <a:t>2/12/25</a:t>
            </a:fld>
            <a:endParaRPr lang="en-US"/>
          </a:p>
        </p:txBody>
      </p:sp>
      <p:sp>
        <p:nvSpPr>
          <p:cNvPr id="5" name="Footer Placeholder 4">
            <a:extLst>
              <a:ext uri="{FF2B5EF4-FFF2-40B4-BE49-F238E27FC236}">
                <a16:creationId xmlns:a16="http://schemas.microsoft.com/office/drawing/2014/main" id="{BA33A641-706B-4C11-9A59-06A7DB9421C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B450231-F3B8-4798-930E-826B89540A66}"/>
              </a:ext>
            </a:extLst>
          </p:cNvPr>
          <p:cNvSpPr>
            <a:spLocks noGrp="1"/>
          </p:cNvSpPr>
          <p:nvPr>
            <p:ph type="sldNum" sz="quarter" idx="12"/>
          </p:nvPr>
        </p:nvSpPr>
        <p:spPr/>
        <p:txBody>
          <a:bodyPr/>
          <a:lstStyle/>
          <a:p>
            <a:fld id="{9040DF54-6652-4B80-944A-AFF5CCC78678}" type="slidenum">
              <a:rPr lang="en-US" smtClean="0"/>
              <a:t>‹#›</a:t>
            </a:fld>
            <a:endParaRPr lang="en-US"/>
          </a:p>
        </p:txBody>
      </p:sp>
    </p:spTree>
    <p:extLst>
      <p:ext uri="{BB962C8B-B14F-4D97-AF65-F5344CB8AC3E}">
        <p14:creationId xmlns:p14="http://schemas.microsoft.com/office/powerpoint/2010/main" val="37785035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008A48A-380A-417A-80A7-64762D38CE6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FA28EB8-1348-499B-BC20-A61F08662C0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6C5D174-F722-48C4-9E4E-E316B7B784DB}"/>
              </a:ext>
            </a:extLst>
          </p:cNvPr>
          <p:cNvSpPr>
            <a:spLocks noGrp="1"/>
          </p:cNvSpPr>
          <p:nvPr>
            <p:ph type="dt" sz="half" idx="10"/>
          </p:nvPr>
        </p:nvSpPr>
        <p:spPr/>
        <p:txBody>
          <a:bodyPr/>
          <a:lstStyle/>
          <a:p>
            <a:fld id="{C29F322D-A0BD-4664-85B7-FD3BF80B832F}" type="datetimeFigureOut">
              <a:rPr lang="en-US" smtClean="0"/>
              <a:t>2/12/25</a:t>
            </a:fld>
            <a:endParaRPr lang="en-US"/>
          </a:p>
        </p:txBody>
      </p:sp>
      <p:sp>
        <p:nvSpPr>
          <p:cNvPr id="5" name="Footer Placeholder 4">
            <a:extLst>
              <a:ext uri="{FF2B5EF4-FFF2-40B4-BE49-F238E27FC236}">
                <a16:creationId xmlns:a16="http://schemas.microsoft.com/office/drawing/2014/main" id="{8EBF57A7-3FE7-4949-8B78-6320E5809A7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52D8FF1-9220-4B7A-9124-A2E97AEDE298}"/>
              </a:ext>
            </a:extLst>
          </p:cNvPr>
          <p:cNvSpPr>
            <a:spLocks noGrp="1"/>
          </p:cNvSpPr>
          <p:nvPr>
            <p:ph type="sldNum" sz="quarter" idx="12"/>
          </p:nvPr>
        </p:nvSpPr>
        <p:spPr/>
        <p:txBody>
          <a:bodyPr/>
          <a:lstStyle/>
          <a:p>
            <a:fld id="{9040DF54-6652-4B80-944A-AFF5CCC78678}" type="slidenum">
              <a:rPr lang="en-US" smtClean="0"/>
              <a:t>‹#›</a:t>
            </a:fld>
            <a:endParaRPr lang="en-US"/>
          </a:p>
        </p:txBody>
      </p:sp>
    </p:spTree>
    <p:extLst>
      <p:ext uri="{BB962C8B-B14F-4D97-AF65-F5344CB8AC3E}">
        <p14:creationId xmlns:p14="http://schemas.microsoft.com/office/powerpoint/2010/main" val="10927516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EC4DD7-62BB-46B8-AD85-ECE9FF5EBB6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E0962EF-70D4-4061-90D8-620AB7D3909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FC4197-720C-4D3E-B0F4-0DDB343C08EA}"/>
              </a:ext>
            </a:extLst>
          </p:cNvPr>
          <p:cNvSpPr>
            <a:spLocks noGrp="1"/>
          </p:cNvSpPr>
          <p:nvPr>
            <p:ph type="dt" sz="half" idx="10"/>
          </p:nvPr>
        </p:nvSpPr>
        <p:spPr/>
        <p:txBody>
          <a:bodyPr/>
          <a:lstStyle/>
          <a:p>
            <a:fld id="{C29F322D-A0BD-4664-85B7-FD3BF80B832F}" type="datetimeFigureOut">
              <a:rPr lang="en-US" smtClean="0"/>
              <a:t>2/12/25</a:t>
            </a:fld>
            <a:endParaRPr lang="en-US"/>
          </a:p>
        </p:txBody>
      </p:sp>
      <p:sp>
        <p:nvSpPr>
          <p:cNvPr id="5" name="Footer Placeholder 4">
            <a:extLst>
              <a:ext uri="{FF2B5EF4-FFF2-40B4-BE49-F238E27FC236}">
                <a16:creationId xmlns:a16="http://schemas.microsoft.com/office/drawing/2014/main" id="{8130AFDD-6C99-4A10-AB9C-83164A7B65A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0ACEF1-D80E-45B3-91BC-1F875D3326C9}"/>
              </a:ext>
            </a:extLst>
          </p:cNvPr>
          <p:cNvSpPr>
            <a:spLocks noGrp="1"/>
          </p:cNvSpPr>
          <p:nvPr>
            <p:ph type="sldNum" sz="quarter" idx="12"/>
          </p:nvPr>
        </p:nvSpPr>
        <p:spPr/>
        <p:txBody>
          <a:bodyPr/>
          <a:lstStyle/>
          <a:p>
            <a:fld id="{9040DF54-6652-4B80-944A-AFF5CCC78678}" type="slidenum">
              <a:rPr lang="en-US" smtClean="0"/>
              <a:t>‹#›</a:t>
            </a:fld>
            <a:endParaRPr lang="en-US"/>
          </a:p>
        </p:txBody>
      </p:sp>
    </p:spTree>
    <p:extLst>
      <p:ext uri="{BB962C8B-B14F-4D97-AF65-F5344CB8AC3E}">
        <p14:creationId xmlns:p14="http://schemas.microsoft.com/office/powerpoint/2010/main" val="969063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8CC6A5-F7DD-4002-BD24-D88DEEB1CA6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2BBA2CF-7BC2-419B-8A83-1E1149A5854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0797A52-EF27-4B44-8A3C-92FC30B741E6}"/>
              </a:ext>
            </a:extLst>
          </p:cNvPr>
          <p:cNvSpPr>
            <a:spLocks noGrp="1"/>
          </p:cNvSpPr>
          <p:nvPr>
            <p:ph type="dt" sz="half" idx="10"/>
          </p:nvPr>
        </p:nvSpPr>
        <p:spPr/>
        <p:txBody>
          <a:bodyPr/>
          <a:lstStyle/>
          <a:p>
            <a:fld id="{C29F322D-A0BD-4664-85B7-FD3BF80B832F}" type="datetimeFigureOut">
              <a:rPr lang="en-US" smtClean="0"/>
              <a:t>2/12/25</a:t>
            </a:fld>
            <a:endParaRPr lang="en-US"/>
          </a:p>
        </p:txBody>
      </p:sp>
      <p:sp>
        <p:nvSpPr>
          <p:cNvPr id="5" name="Footer Placeholder 4">
            <a:extLst>
              <a:ext uri="{FF2B5EF4-FFF2-40B4-BE49-F238E27FC236}">
                <a16:creationId xmlns:a16="http://schemas.microsoft.com/office/drawing/2014/main" id="{0D103F3E-6301-40EC-A9F8-87E759544B6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BF3F012-0AF0-408C-A42E-83E3DA244F56}"/>
              </a:ext>
            </a:extLst>
          </p:cNvPr>
          <p:cNvSpPr>
            <a:spLocks noGrp="1"/>
          </p:cNvSpPr>
          <p:nvPr>
            <p:ph type="sldNum" sz="quarter" idx="12"/>
          </p:nvPr>
        </p:nvSpPr>
        <p:spPr/>
        <p:txBody>
          <a:bodyPr/>
          <a:lstStyle/>
          <a:p>
            <a:fld id="{9040DF54-6652-4B80-944A-AFF5CCC78678}" type="slidenum">
              <a:rPr lang="en-US" smtClean="0"/>
              <a:t>‹#›</a:t>
            </a:fld>
            <a:endParaRPr lang="en-US"/>
          </a:p>
        </p:txBody>
      </p:sp>
    </p:spTree>
    <p:extLst>
      <p:ext uri="{BB962C8B-B14F-4D97-AF65-F5344CB8AC3E}">
        <p14:creationId xmlns:p14="http://schemas.microsoft.com/office/powerpoint/2010/main" val="38641651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E92A1D-BABB-45FC-B903-D1B44741479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AABAB6-651F-4F3A-80FC-9DEAA88F6B5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6BA03FD-4E2F-47B1-BC8D-B8AE8E0A118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FB9B251-F332-48A0-8B24-27A9D45A04A2}"/>
              </a:ext>
            </a:extLst>
          </p:cNvPr>
          <p:cNvSpPr>
            <a:spLocks noGrp="1"/>
          </p:cNvSpPr>
          <p:nvPr>
            <p:ph type="dt" sz="half" idx="10"/>
          </p:nvPr>
        </p:nvSpPr>
        <p:spPr/>
        <p:txBody>
          <a:bodyPr/>
          <a:lstStyle/>
          <a:p>
            <a:fld id="{C29F322D-A0BD-4664-85B7-FD3BF80B832F}" type="datetimeFigureOut">
              <a:rPr lang="en-US" smtClean="0"/>
              <a:t>2/12/25</a:t>
            </a:fld>
            <a:endParaRPr lang="en-US"/>
          </a:p>
        </p:txBody>
      </p:sp>
      <p:sp>
        <p:nvSpPr>
          <p:cNvPr id="6" name="Footer Placeholder 5">
            <a:extLst>
              <a:ext uri="{FF2B5EF4-FFF2-40B4-BE49-F238E27FC236}">
                <a16:creationId xmlns:a16="http://schemas.microsoft.com/office/drawing/2014/main" id="{73002162-98B4-4B18-A399-659934F7AAC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9A72637-6060-4504-84FE-AB685E69A3DA}"/>
              </a:ext>
            </a:extLst>
          </p:cNvPr>
          <p:cNvSpPr>
            <a:spLocks noGrp="1"/>
          </p:cNvSpPr>
          <p:nvPr>
            <p:ph type="sldNum" sz="quarter" idx="12"/>
          </p:nvPr>
        </p:nvSpPr>
        <p:spPr/>
        <p:txBody>
          <a:bodyPr/>
          <a:lstStyle/>
          <a:p>
            <a:fld id="{9040DF54-6652-4B80-944A-AFF5CCC78678}" type="slidenum">
              <a:rPr lang="en-US" smtClean="0"/>
              <a:t>‹#›</a:t>
            </a:fld>
            <a:endParaRPr lang="en-US"/>
          </a:p>
        </p:txBody>
      </p:sp>
    </p:spTree>
    <p:extLst>
      <p:ext uri="{BB962C8B-B14F-4D97-AF65-F5344CB8AC3E}">
        <p14:creationId xmlns:p14="http://schemas.microsoft.com/office/powerpoint/2010/main" val="22687756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7A37CC-9223-4779-81CE-BA9C9A0FAF3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081228D-B18E-4216-83ED-D35D3B638C5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8D89B00-8033-460C-8A01-782B1CED17F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ED1558A-2AB7-420E-B149-BD748821BA1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FF57818-B2C5-4FD3-B7E8-43D72E5CAE0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E080B0C-7E78-4FCC-8B3F-C34233A0E71E}"/>
              </a:ext>
            </a:extLst>
          </p:cNvPr>
          <p:cNvSpPr>
            <a:spLocks noGrp="1"/>
          </p:cNvSpPr>
          <p:nvPr>
            <p:ph type="dt" sz="half" idx="10"/>
          </p:nvPr>
        </p:nvSpPr>
        <p:spPr/>
        <p:txBody>
          <a:bodyPr/>
          <a:lstStyle/>
          <a:p>
            <a:fld id="{C29F322D-A0BD-4664-85B7-FD3BF80B832F}" type="datetimeFigureOut">
              <a:rPr lang="en-US" smtClean="0"/>
              <a:t>2/12/25</a:t>
            </a:fld>
            <a:endParaRPr lang="en-US"/>
          </a:p>
        </p:txBody>
      </p:sp>
      <p:sp>
        <p:nvSpPr>
          <p:cNvPr id="8" name="Footer Placeholder 7">
            <a:extLst>
              <a:ext uri="{FF2B5EF4-FFF2-40B4-BE49-F238E27FC236}">
                <a16:creationId xmlns:a16="http://schemas.microsoft.com/office/drawing/2014/main" id="{FBC4C073-6A56-4754-84C7-20194066603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BF2002A-6839-43DE-A049-039443DF8887}"/>
              </a:ext>
            </a:extLst>
          </p:cNvPr>
          <p:cNvSpPr>
            <a:spLocks noGrp="1"/>
          </p:cNvSpPr>
          <p:nvPr>
            <p:ph type="sldNum" sz="quarter" idx="12"/>
          </p:nvPr>
        </p:nvSpPr>
        <p:spPr/>
        <p:txBody>
          <a:bodyPr/>
          <a:lstStyle/>
          <a:p>
            <a:fld id="{9040DF54-6652-4B80-944A-AFF5CCC78678}" type="slidenum">
              <a:rPr lang="en-US" smtClean="0"/>
              <a:t>‹#›</a:t>
            </a:fld>
            <a:endParaRPr lang="en-US"/>
          </a:p>
        </p:txBody>
      </p:sp>
    </p:spTree>
    <p:extLst>
      <p:ext uri="{BB962C8B-B14F-4D97-AF65-F5344CB8AC3E}">
        <p14:creationId xmlns:p14="http://schemas.microsoft.com/office/powerpoint/2010/main" val="9918434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239B66-BAA7-4AEB-B2EB-FB4D69B8FE1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2397CDF-4EE0-4EA5-8B21-034564A53665}"/>
              </a:ext>
            </a:extLst>
          </p:cNvPr>
          <p:cNvSpPr>
            <a:spLocks noGrp="1"/>
          </p:cNvSpPr>
          <p:nvPr>
            <p:ph type="dt" sz="half" idx="10"/>
          </p:nvPr>
        </p:nvSpPr>
        <p:spPr/>
        <p:txBody>
          <a:bodyPr/>
          <a:lstStyle/>
          <a:p>
            <a:fld id="{C29F322D-A0BD-4664-85B7-FD3BF80B832F}" type="datetimeFigureOut">
              <a:rPr lang="en-US" smtClean="0"/>
              <a:t>2/12/25</a:t>
            </a:fld>
            <a:endParaRPr lang="en-US"/>
          </a:p>
        </p:txBody>
      </p:sp>
      <p:sp>
        <p:nvSpPr>
          <p:cNvPr id="4" name="Footer Placeholder 3">
            <a:extLst>
              <a:ext uri="{FF2B5EF4-FFF2-40B4-BE49-F238E27FC236}">
                <a16:creationId xmlns:a16="http://schemas.microsoft.com/office/drawing/2014/main" id="{47FDDDD5-4A90-49EE-8BF7-57C51CF0D1E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8E04F74-F215-44A7-BE54-06388DA73CAD}"/>
              </a:ext>
            </a:extLst>
          </p:cNvPr>
          <p:cNvSpPr>
            <a:spLocks noGrp="1"/>
          </p:cNvSpPr>
          <p:nvPr>
            <p:ph type="sldNum" sz="quarter" idx="12"/>
          </p:nvPr>
        </p:nvSpPr>
        <p:spPr/>
        <p:txBody>
          <a:bodyPr/>
          <a:lstStyle/>
          <a:p>
            <a:fld id="{9040DF54-6652-4B80-944A-AFF5CCC78678}" type="slidenum">
              <a:rPr lang="en-US" smtClean="0"/>
              <a:t>‹#›</a:t>
            </a:fld>
            <a:endParaRPr lang="en-US"/>
          </a:p>
        </p:txBody>
      </p:sp>
    </p:spTree>
    <p:extLst>
      <p:ext uri="{BB962C8B-B14F-4D97-AF65-F5344CB8AC3E}">
        <p14:creationId xmlns:p14="http://schemas.microsoft.com/office/powerpoint/2010/main" val="11801711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FD987FE-1E18-43D1-A938-878B804CDBED}"/>
              </a:ext>
            </a:extLst>
          </p:cNvPr>
          <p:cNvSpPr>
            <a:spLocks noGrp="1"/>
          </p:cNvSpPr>
          <p:nvPr>
            <p:ph type="dt" sz="half" idx="10"/>
          </p:nvPr>
        </p:nvSpPr>
        <p:spPr/>
        <p:txBody>
          <a:bodyPr/>
          <a:lstStyle/>
          <a:p>
            <a:fld id="{C29F322D-A0BD-4664-85B7-FD3BF80B832F}" type="datetimeFigureOut">
              <a:rPr lang="en-US" smtClean="0"/>
              <a:t>2/12/25</a:t>
            </a:fld>
            <a:endParaRPr lang="en-US"/>
          </a:p>
        </p:txBody>
      </p:sp>
      <p:sp>
        <p:nvSpPr>
          <p:cNvPr id="3" name="Footer Placeholder 2">
            <a:extLst>
              <a:ext uri="{FF2B5EF4-FFF2-40B4-BE49-F238E27FC236}">
                <a16:creationId xmlns:a16="http://schemas.microsoft.com/office/drawing/2014/main" id="{8E42CB98-80B9-46E8-9A72-5CE2D1DB554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690F676-72AD-4F0A-800D-3397275C9123}"/>
              </a:ext>
            </a:extLst>
          </p:cNvPr>
          <p:cNvSpPr>
            <a:spLocks noGrp="1"/>
          </p:cNvSpPr>
          <p:nvPr>
            <p:ph type="sldNum" sz="quarter" idx="12"/>
          </p:nvPr>
        </p:nvSpPr>
        <p:spPr/>
        <p:txBody>
          <a:bodyPr/>
          <a:lstStyle/>
          <a:p>
            <a:fld id="{9040DF54-6652-4B80-944A-AFF5CCC78678}" type="slidenum">
              <a:rPr lang="en-US" smtClean="0"/>
              <a:t>‹#›</a:t>
            </a:fld>
            <a:endParaRPr lang="en-US"/>
          </a:p>
        </p:txBody>
      </p:sp>
    </p:spTree>
    <p:extLst>
      <p:ext uri="{BB962C8B-B14F-4D97-AF65-F5344CB8AC3E}">
        <p14:creationId xmlns:p14="http://schemas.microsoft.com/office/powerpoint/2010/main" val="13696057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3FD763-141A-40AB-BE74-39DC1BABF8B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9BB2BD1-93E6-462D-8827-B5BCD7A3151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B46802B-7BF3-489A-A0E3-D2C42F86FDE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C36259B-1E90-48FB-B5A9-1206E9A98EF1}"/>
              </a:ext>
            </a:extLst>
          </p:cNvPr>
          <p:cNvSpPr>
            <a:spLocks noGrp="1"/>
          </p:cNvSpPr>
          <p:nvPr>
            <p:ph type="dt" sz="half" idx="10"/>
          </p:nvPr>
        </p:nvSpPr>
        <p:spPr/>
        <p:txBody>
          <a:bodyPr/>
          <a:lstStyle/>
          <a:p>
            <a:fld id="{C29F322D-A0BD-4664-85B7-FD3BF80B832F}" type="datetimeFigureOut">
              <a:rPr lang="en-US" smtClean="0"/>
              <a:t>2/12/25</a:t>
            </a:fld>
            <a:endParaRPr lang="en-US"/>
          </a:p>
        </p:txBody>
      </p:sp>
      <p:sp>
        <p:nvSpPr>
          <p:cNvPr id="6" name="Footer Placeholder 5">
            <a:extLst>
              <a:ext uri="{FF2B5EF4-FFF2-40B4-BE49-F238E27FC236}">
                <a16:creationId xmlns:a16="http://schemas.microsoft.com/office/drawing/2014/main" id="{54E242AA-4F25-4915-B10C-8023C60ED80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611E9A9-AC05-445C-819C-4C7B5BD4DBD9}"/>
              </a:ext>
            </a:extLst>
          </p:cNvPr>
          <p:cNvSpPr>
            <a:spLocks noGrp="1"/>
          </p:cNvSpPr>
          <p:nvPr>
            <p:ph type="sldNum" sz="quarter" idx="12"/>
          </p:nvPr>
        </p:nvSpPr>
        <p:spPr/>
        <p:txBody>
          <a:bodyPr/>
          <a:lstStyle/>
          <a:p>
            <a:fld id="{9040DF54-6652-4B80-944A-AFF5CCC78678}" type="slidenum">
              <a:rPr lang="en-US" smtClean="0"/>
              <a:t>‹#›</a:t>
            </a:fld>
            <a:endParaRPr lang="en-US"/>
          </a:p>
        </p:txBody>
      </p:sp>
    </p:spTree>
    <p:extLst>
      <p:ext uri="{BB962C8B-B14F-4D97-AF65-F5344CB8AC3E}">
        <p14:creationId xmlns:p14="http://schemas.microsoft.com/office/powerpoint/2010/main" val="15493540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D7495C-8E79-459E-9A62-E6A01B64776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6FA0834-D36B-4F50-8197-9161850A60A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482C571-C6D5-44ED-9A85-B1AC5192CB9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82E0DA5-EA07-462E-8A8F-677491A9050B}"/>
              </a:ext>
            </a:extLst>
          </p:cNvPr>
          <p:cNvSpPr>
            <a:spLocks noGrp="1"/>
          </p:cNvSpPr>
          <p:nvPr>
            <p:ph type="dt" sz="half" idx="10"/>
          </p:nvPr>
        </p:nvSpPr>
        <p:spPr/>
        <p:txBody>
          <a:bodyPr/>
          <a:lstStyle/>
          <a:p>
            <a:fld id="{C29F322D-A0BD-4664-85B7-FD3BF80B832F}" type="datetimeFigureOut">
              <a:rPr lang="en-US" smtClean="0"/>
              <a:t>2/12/25</a:t>
            </a:fld>
            <a:endParaRPr lang="en-US"/>
          </a:p>
        </p:txBody>
      </p:sp>
      <p:sp>
        <p:nvSpPr>
          <p:cNvPr id="6" name="Footer Placeholder 5">
            <a:extLst>
              <a:ext uri="{FF2B5EF4-FFF2-40B4-BE49-F238E27FC236}">
                <a16:creationId xmlns:a16="http://schemas.microsoft.com/office/drawing/2014/main" id="{181803E4-EC11-4989-A568-78AB0F08A51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22601E0-E305-4A1E-8B60-6F0E1634BF1A}"/>
              </a:ext>
            </a:extLst>
          </p:cNvPr>
          <p:cNvSpPr>
            <a:spLocks noGrp="1"/>
          </p:cNvSpPr>
          <p:nvPr>
            <p:ph type="sldNum" sz="quarter" idx="12"/>
          </p:nvPr>
        </p:nvSpPr>
        <p:spPr/>
        <p:txBody>
          <a:bodyPr/>
          <a:lstStyle/>
          <a:p>
            <a:fld id="{9040DF54-6652-4B80-944A-AFF5CCC78678}" type="slidenum">
              <a:rPr lang="en-US" smtClean="0"/>
              <a:t>‹#›</a:t>
            </a:fld>
            <a:endParaRPr lang="en-US"/>
          </a:p>
        </p:txBody>
      </p:sp>
    </p:spTree>
    <p:extLst>
      <p:ext uri="{BB962C8B-B14F-4D97-AF65-F5344CB8AC3E}">
        <p14:creationId xmlns:p14="http://schemas.microsoft.com/office/powerpoint/2010/main" val="5752072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722EBC3-8EDC-4310-983E-0E1DDC1763C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BBC9758-E413-47EF-B283-DB1F013E018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E899B61-BF66-412B-9963-BFE2ABC6C14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29F322D-A0BD-4664-85B7-FD3BF80B832F}" type="datetimeFigureOut">
              <a:rPr lang="en-US" smtClean="0"/>
              <a:t>2/12/25</a:t>
            </a:fld>
            <a:endParaRPr lang="en-US"/>
          </a:p>
        </p:txBody>
      </p:sp>
      <p:sp>
        <p:nvSpPr>
          <p:cNvPr id="5" name="Footer Placeholder 4">
            <a:extLst>
              <a:ext uri="{FF2B5EF4-FFF2-40B4-BE49-F238E27FC236}">
                <a16:creationId xmlns:a16="http://schemas.microsoft.com/office/drawing/2014/main" id="{2E874BFE-EB10-4808-B7BC-4D5C9F74907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2E0D6F1-CBE1-4144-9BB4-CA5EA637580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040DF54-6652-4B80-944A-AFF5CCC78678}" type="slidenum">
              <a:rPr lang="en-US" smtClean="0"/>
              <a:t>‹#›</a:t>
            </a:fld>
            <a:endParaRPr lang="en-US"/>
          </a:p>
        </p:txBody>
      </p:sp>
    </p:spTree>
    <p:extLst>
      <p:ext uri="{BB962C8B-B14F-4D97-AF65-F5344CB8AC3E}">
        <p14:creationId xmlns:p14="http://schemas.microsoft.com/office/powerpoint/2010/main" val="420249819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3.png"/><Relationship Id="rId4" Type="http://schemas.openxmlformats.org/officeDocument/2006/relationships/image" Target="../media/image25.png"/></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3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A2BEB9-5EC6-466B-84E7-DF959140956B}"/>
              </a:ext>
            </a:extLst>
          </p:cNvPr>
          <p:cNvSpPr>
            <a:spLocks noGrp="1"/>
          </p:cNvSpPr>
          <p:nvPr>
            <p:ph type="ctrTitle"/>
          </p:nvPr>
        </p:nvSpPr>
        <p:spPr/>
        <p:txBody>
          <a:bodyPr/>
          <a:lstStyle/>
          <a:p>
            <a:r>
              <a:rPr lang="en-US" dirty="0"/>
              <a:t>Visualizing High Dimensions</a:t>
            </a:r>
          </a:p>
        </p:txBody>
      </p:sp>
      <p:sp>
        <p:nvSpPr>
          <p:cNvPr id="3" name="Subtitle 2">
            <a:extLst>
              <a:ext uri="{FF2B5EF4-FFF2-40B4-BE49-F238E27FC236}">
                <a16:creationId xmlns:a16="http://schemas.microsoft.com/office/drawing/2014/main" id="{664516A3-79EC-4194-ABE6-15B9469748C2}"/>
              </a:ext>
            </a:extLst>
          </p:cNvPr>
          <p:cNvSpPr>
            <a:spLocks noGrp="1"/>
          </p:cNvSpPr>
          <p:nvPr>
            <p:ph type="subTitle" idx="1"/>
          </p:nvPr>
        </p:nvSpPr>
        <p:spPr/>
        <p:txBody>
          <a:bodyPr>
            <a:normAutofit fontScale="92500" lnSpcReduction="10000"/>
          </a:bodyPr>
          <a:lstStyle/>
          <a:p>
            <a:r>
              <a:rPr lang="en-US" dirty="0"/>
              <a:t>HUGEN 2073</a:t>
            </a:r>
          </a:p>
          <a:p>
            <a:r>
              <a:rPr lang="en-US" b="1" dirty="0"/>
              <a:t>Genomic Data Visualization and Integration</a:t>
            </a:r>
          </a:p>
          <a:p>
            <a:endParaRPr lang="en-US" dirty="0"/>
          </a:p>
          <a:p>
            <a:r>
              <a:rPr lang="en-US" dirty="0"/>
              <a:t>Slides borrow/adapted from H. J. Park </a:t>
            </a:r>
            <a:r>
              <a:rPr lang="en-US"/>
              <a:t>with permission</a:t>
            </a:r>
            <a:endParaRPr lang="en-US" dirty="0"/>
          </a:p>
        </p:txBody>
      </p:sp>
    </p:spTree>
    <p:extLst>
      <p:ext uri="{BB962C8B-B14F-4D97-AF65-F5344CB8AC3E}">
        <p14:creationId xmlns:p14="http://schemas.microsoft.com/office/powerpoint/2010/main" val="7747752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4653" y="0"/>
            <a:ext cx="10515600" cy="1325563"/>
          </a:xfrm>
        </p:spPr>
        <p:txBody>
          <a:bodyPr/>
          <a:lstStyle/>
          <a:p>
            <a:r>
              <a:rPr lang="en-US" dirty="0"/>
              <a:t>Clustering based on distance</a:t>
            </a:r>
          </a:p>
        </p:txBody>
      </p:sp>
      <p:pic>
        <p:nvPicPr>
          <p:cNvPr id="3" name="Picture 2"/>
          <p:cNvPicPr>
            <a:picLocks noChangeAspect="1"/>
          </p:cNvPicPr>
          <p:nvPr/>
        </p:nvPicPr>
        <p:blipFill>
          <a:blip r:embed="rId2"/>
          <a:stretch>
            <a:fillRect/>
          </a:stretch>
        </p:blipFill>
        <p:spPr>
          <a:xfrm>
            <a:off x="6365431" y="1257831"/>
            <a:ext cx="5533813" cy="4936492"/>
          </a:xfrm>
          <a:prstGeom prst="rect">
            <a:avLst/>
          </a:prstGeom>
        </p:spPr>
      </p:pic>
      <p:sp>
        <p:nvSpPr>
          <p:cNvPr id="6" name="Rectangle 5"/>
          <p:cNvSpPr/>
          <p:nvPr/>
        </p:nvSpPr>
        <p:spPr>
          <a:xfrm>
            <a:off x="7218871" y="3996268"/>
            <a:ext cx="1551093" cy="1259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640622" y="1714020"/>
            <a:ext cx="5836377" cy="830997"/>
          </a:xfrm>
          <a:prstGeom prst="rect">
            <a:avLst/>
          </a:prstGeom>
          <a:noFill/>
        </p:spPr>
        <p:txBody>
          <a:bodyPr wrap="square" rtlCol="0">
            <a:spAutoFit/>
          </a:bodyPr>
          <a:lstStyle/>
          <a:p>
            <a:r>
              <a:rPr lang="en-US" sz="2400" dirty="0"/>
              <a:t>Algorithm of K-means clustering on 2-D data</a:t>
            </a:r>
          </a:p>
          <a:p>
            <a:pPr marL="285750" indent="-285750">
              <a:buFont typeface="Arial" panose="020B0604020202020204" pitchFamily="34" charset="0"/>
              <a:buChar char="•"/>
            </a:pPr>
            <a:r>
              <a:rPr lang="en-US" sz="2400" dirty="0"/>
              <a:t>Given data of </a:t>
            </a:r>
            <a:r>
              <a:rPr lang="en-US" sz="2400" b="1" dirty="0"/>
              <a:t>two</a:t>
            </a:r>
            <a:r>
              <a:rPr lang="en-US" sz="2400" dirty="0"/>
              <a:t> dimensions (features)</a:t>
            </a:r>
          </a:p>
        </p:txBody>
      </p:sp>
      <p:sp>
        <p:nvSpPr>
          <p:cNvPr id="11" name="TextBox 10"/>
          <p:cNvSpPr txBox="1"/>
          <p:nvPr/>
        </p:nvSpPr>
        <p:spPr>
          <a:xfrm>
            <a:off x="8614177" y="5927668"/>
            <a:ext cx="1358064" cy="369332"/>
          </a:xfrm>
          <a:prstGeom prst="rect">
            <a:avLst/>
          </a:prstGeom>
          <a:noFill/>
        </p:spPr>
        <p:txBody>
          <a:bodyPr wrap="none" rtlCol="0">
            <a:spAutoFit/>
          </a:bodyPr>
          <a:lstStyle/>
          <a:p>
            <a:r>
              <a:rPr lang="en-US"/>
              <a:t>Dimension 1</a:t>
            </a:r>
          </a:p>
        </p:txBody>
      </p:sp>
      <p:sp>
        <p:nvSpPr>
          <p:cNvPr id="12" name="TextBox 11"/>
          <p:cNvSpPr txBox="1"/>
          <p:nvPr/>
        </p:nvSpPr>
        <p:spPr>
          <a:xfrm rot="16200000">
            <a:off x="5738301" y="3369448"/>
            <a:ext cx="1369036" cy="369332"/>
          </a:xfrm>
          <a:prstGeom prst="rect">
            <a:avLst/>
          </a:prstGeom>
          <a:noFill/>
        </p:spPr>
        <p:txBody>
          <a:bodyPr wrap="square" rtlCol="0">
            <a:spAutoFit/>
          </a:bodyPr>
          <a:lstStyle/>
          <a:p>
            <a:r>
              <a:rPr lang="en-US"/>
              <a:t>Dimension 2</a:t>
            </a:r>
          </a:p>
        </p:txBody>
      </p:sp>
      <p:sp>
        <p:nvSpPr>
          <p:cNvPr id="13" name="Rectangle 12"/>
          <p:cNvSpPr/>
          <p:nvPr/>
        </p:nvSpPr>
        <p:spPr>
          <a:xfrm>
            <a:off x="7752080" y="6364732"/>
            <a:ext cx="4470400" cy="523220"/>
          </a:xfrm>
          <a:prstGeom prst="rect">
            <a:avLst/>
          </a:prstGeom>
        </p:spPr>
        <p:txBody>
          <a:bodyPr wrap="square">
            <a:spAutoFit/>
          </a:bodyPr>
          <a:lstStyle/>
          <a:p>
            <a:r>
              <a:rPr lang="en-US" sz="1400" dirty="0"/>
              <a:t>https://</a:t>
            </a:r>
            <a:r>
              <a:rPr lang="en-US" sz="1400" dirty="0" err="1"/>
              <a:t>towardsdatascience.com</a:t>
            </a:r>
            <a:r>
              <a:rPr lang="en-US" sz="1400" dirty="0"/>
              <a:t>/cluster-analysis-create-visualize-and-interpret-customer-segments-474e55d00ebb</a:t>
            </a:r>
          </a:p>
        </p:txBody>
      </p:sp>
    </p:spTree>
    <p:extLst>
      <p:ext uri="{BB962C8B-B14F-4D97-AF65-F5344CB8AC3E}">
        <p14:creationId xmlns:p14="http://schemas.microsoft.com/office/powerpoint/2010/main" val="7413634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6247175" y="1375352"/>
            <a:ext cx="5533813" cy="4896929"/>
          </a:xfrm>
          <a:prstGeom prst="rect">
            <a:avLst/>
          </a:prstGeom>
        </p:spPr>
      </p:pic>
      <p:sp>
        <p:nvSpPr>
          <p:cNvPr id="5" name="TextBox 4"/>
          <p:cNvSpPr txBox="1"/>
          <p:nvPr/>
        </p:nvSpPr>
        <p:spPr>
          <a:xfrm>
            <a:off x="8509468" y="5952738"/>
            <a:ext cx="1358064" cy="369332"/>
          </a:xfrm>
          <a:prstGeom prst="rect">
            <a:avLst/>
          </a:prstGeom>
          <a:noFill/>
        </p:spPr>
        <p:txBody>
          <a:bodyPr wrap="none" rtlCol="0">
            <a:spAutoFit/>
          </a:bodyPr>
          <a:lstStyle/>
          <a:p>
            <a:r>
              <a:rPr lang="en-US"/>
              <a:t>Dimension 1</a:t>
            </a:r>
          </a:p>
        </p:txBody>
      </p:sp>
      <p:sp>
        <p:nvSpPr>
          <p:cNvPr id="6" name="TextBox 5"/>
          <p:cNvSpPr txBox="1"/>
          <p:nvPr/>
        </p:nvSpPr>
        <p:spPr>
          <a:xfrm rot="16200000">
            <a:off x="5639078" y="3389032"/>
            <a:ext cx="1358064" cy="369332"/>
          </a:xfrm>
          <a:prstGeom prst="rect">
            <a:avLst/>
          </a:prstGeom>
          <a:noFill/>
        </p:spPr>
        <p:txBody>
          <a:bodyPr wrap="none" rtlCol="0">
            <a:spAutoFit/>
          </a:bodyPr>
          <a:lstStyle/>
          <a:p>
            <a:r>
              <a:rPr lang="en-US"/>
              <a:t>Dimension 2</a:t>
            </a:r>
          </a:p>
        </p:txBody>
      </p:sp>
      <p:sp>
        <p:nvSpPr>
          <p:cNvPr id="7" name="TextBox 6"/>
          <p:cNvSpPr txBox="1"/>
          <p:nvPr/>
        </p:nvSpPr>
        <p:spPr>
          <a:xfrm>
            <a:off x="516835" y="1714019"/>
            <a:ext cx="5616609" cy="1200329"/>
          </a:xfrm>
          <a:prstGeom prst="rect">
            <a:avLst/>
          </a:prstGeom>
          <a:noFill/>
        </p:spPr>
        <p:txBody>
          <a:bodyPr wrap="square" rtlCol="0">
            <a:spAutoFit/>
          </a:bodyPr>
          <a:lstStyle/>
          <a:p>
            <a:r>
              <a:rPr lang="en-US" sz="2400" dirty="0"/>
              <a:t>Algorithm of K-mean clustering on 2-D data</a:t>
            </a:r>
          </a:p>
          <a:p>
            <a:pPr marL="285750" indent="-285750">
              <a:buFont typeface="Arial" panose="020B0604020202020204" pitchFamily="34" charset="0"/>
              <a:buChar char="•"/>
            </a:pPr>
            <a:r>
              <a:rPr lang="en-US" sz="2400" dirty="0"/>
              <a:t>Given data of </a:t>
            </a:r>
            <a:r>
              <a:rPr lang="en-US" sz="2400" b="1" dirty="0"/>
              <a:t>two</a:t>
            </a:r>
            <a:r>
              <a:rPr lang="en-US" sz="2400" dirty="0"/>
              <a:t> dimensions </a:t>
            </a:r>
          </a:p>
          <a:p>
            <a:pPr marL="285750" indent="-285750">
              <a:buFont typeface="Arial" panose="020B0604020202020204" pitchFamily="34" charset="0"/>
              <a:buChar char="•"/>
            </a:pPr>
            <a:r>
              <a:rPr lang="en-US" sz="2400" dirty="0"/>
              <a:t>Assuming </a:t>
            </a:r>
            <a:r>
              <a:rPr lang="en-US" sz="2400" b="1" dirty="0"/>
              <a:t>three</a:t>
            </a:r>
            <a:r>
              <a:rPr lang="en-US" sz="2400" dirty="0"/>
              <a:t> clusters (K=3)</a:t>
            </a:r>
          </a:p>
        </p:txBody>
      </p:sp>
      <p:sp>
        <p:nvSpPr>
          <p:cNvPr id="8" name="Rectangle 7"/>
          <p:cNvSpPr/>
          <p:nvPr/>
        </p:nvSpPr>
        <p:spPr>
          <a:xfrm>
            <a:off x="7752080" y="6364732"/>
            <a:ext cx="4470400" cy="523220"/>
          </a:xfrm>
          <a:prstGeom prst="rect">
            <a:avLst/>
          </a:prstGeom>
        </p:spPr>
        <p:txBody>
          <a:bodyPr wrap="square">
            <a:spAutoFit/>
          </a:bodyPr>
          <a:lstStyle/>
          <a:p>
            <a:r>
              <a:rPr lang="en-US" sz="1400"/>
              <a:t>https://towardsdatascience.com/cluster-analysis-create-visualize-and-interpret-customer-segments-474e55d00ebb</a:t>
            </a:r>
          </a:p>
        </p:txBody>
      </p:sp>
      <p:sp>
        <p:nvSpPr>
          <p:cNvPr id="9" name="Title 1"/>
          <p:cNvSpPr>
            <a:spLocks noGrp="1"/>
          </p:cNvSpPr>
          <p:nvPr>
            <p:ph type="title"/>
          </p:nvPr>
        </p:nvSpPr>
        <p:spPr>
          <a:xfrm>
            <a:off x="824653" y="0"/>
            <a:ext cx="10515600" cy="1325563"/>
          </a:xfrm>
        </p:spPr>
        <p:txBody>
          <a:bodyPr/>
          <a:lstStyle/>
          <a:p>
            <a:r>
              <a:rPr lang="en-US" dirty="0"/>
              <a:t>Clustering based on distance</a:t>
            </a:r>
          </a:p>
        </p:txBody>
      </p:sp>
      <p:sp>
        <p:nvSpPr>
          <p:cNvPr id="10" name="Rectangle 9">
            <a:extLst>
              <a:ext uri="{FF2B5EF4-FFF2-40B4-BE49-F238E27FC236}">
                <a16:creationId xmlns:a16="http://schemas.microsoft.com/office/drawing/2014/main" id="{4270EE98-D9F7-4205-BF28-E31860D3478C}"/>
              </a:ext>
            </a:extLst>
          </p:cNvPr>
          <p:cNvSpPr/>
          <p:nvPr/>
        </p:nvSpPr>
        <p:spPr>
          <a:xfrm>
            <a:off x="7218871" y="3996268"/>
            <a:ext cx="1551093" cy="1259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991419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6247175" y="1375352"/>
            <a:ext cx="5533813" cy="4896929"/>
          </a:xfrm>
          <a:prstGeom prst="rect">
            <a:avLst/>
          </a:prstGeom>
        </p:spPr>
      </p:pic>
      <p:sp>
        <p:nvSpPr>
          <p:cNvPr id="5" name="TextBox 4"/>
          <p:cNvSpPr txBox="1"/>
          <p:nvPr/>
        </p:nvSpPr>
        <p:spPr>
          <a:xfrm>
            <a:off x="8509468" y="5952738"/>
            <a:ext cx="1358064" cy="369332"/>
          </a:xfrm>
          <a:prstGeom prst="rect">
            <a:avLst/>
          </a:prstGeom>
          <a:noFill/>
        </p:spPr>
        <p:txBody>
          <a:bodyPr wrap="none" rtlCol="0">
            <a:spAutoFit/>
          </a:bodyPr>
          <a:lstStyle/>
          <a:p>
            <a:r>
              <a:rPr lang="en-US"/>
              <a:t>Dimension 1</a:t>
            </a:r>
          </a:p>
        </p:txBody>
      </p:sp>
      <p:sp>
        <p:nvSpPr>
          <p:cNvPr id="6" name="TextBox 5"/>
          <p:cNvSpPr txBox="1"/>
          <p:nvPr/>
        </p:nvSpPr>
        <p:spPr>
          <a:xfrm rot="16200000">
            <a:off x="5639078" y="3389032"/>
            <a:ext cx="1358064" cy="369332"/>
          </a:xfrm>
          <a:prstGeom prst="rect">
            <a:avLst/>
          </a:prstGeom>
          <a:noFill/>
        </p:spPr>
        <p:txBody>
          <a:bodyPr wrap="none" rtlCol="0">
            <a:spAutoFit/>
          </a:bodyPr>
          <a:lstStyle/>
          <a:p>
            <a:r>
              <a:rPr lang="en-US"/>
              <a:t>Dimension 2</a:t>
            </a:r>
          </a:p>
        </p:txBody>
      </p:sp>
      <p:sp>
        <p:nvSpPr>
          <p:cNvPr id="7" name="TextBox 6"/>
          <p:cNvSpPr txBox="1"/>
          <p:nvPr/>
        </p:nvSpPr>
        <p:spPr>
          <a:xfrm>
            <a:off x="516835" y="1714019"/>
            <a:ext cx="5616609" cy="1938992"/>
          </a:xfrm>
          <a:prstGeom prst="rect">
            <a:avLst/>
          </a:prstGeom>
          <a:noFill/>
        </p:spPr>
        <p:txBody>
          <a:bodyPr wrap="square" rtlCol="0">
            <a:spAutoFit/>
          </a:bodyPr>
          <a:lstStyle/>
          <a:p>
            <a:r>
              <a:rPr lang="en-US" sz="2400" dirty="0"/>
              <a:t>Algorithm of K-mean clustering on 2-D data</a:t>
            </a:r>
          </a:p>
          <a:p>
            <a:pPr marL="285750" indent="-285750">
              <a:buFont typeface="Arial" panose="020B0604020202020204" pitchFamily="34" charset="0"/>
              <a:buChar char="•"/>
            </a:pPr>
            <a:r>
              <a:rPr lang="en-US" sz="2400" dirty="0"/>
              <a:t>Given data of </a:t>
            </a:r>
            <a:r>
              <a:rPr lang="en-US" sz="2400" b="1" dirty="0"/>
              <a:t>two</a:t>
            </a:r>
            <a:r>
              <a:rPr lang="en-US" sz="2400" dirty="0"/>
              <a:t> dimensions </a:t>
            </a:r>
          </a:p>
          <a:p>
            <a:pPr marL="285750" indent="-285750">
              <a:buFont typeface="Arial" panose="020B0604020202020204" pitchFamily="34" charset="0"/>
              <a:buChar char="•"/>
            </a:pPr>
            <a:r>
              <a:rPr lang="en-US" sz="2400" dirty="0"/>
              <a:t>Assuming </a:t>
            </a:r>
            <a:r>
              <a:rPr lang="en-US" sz="2400" b="1" dirty="0"/>
              <a:t>three</a:t>
            </a:r>
            <a:r>
              <a:rPr lang="en-US" sz="2400" dirty="0"/>
              <a:t> clusters (K=3)</a:t>
            </a:r>
          </a:p>
          <a:p>
            <a:pPr marL="285750" indent="-285750">
              <a:buFont typeface="Arial" panose="020B0604020202020204" pitchFamily="34" charset="0"/>
              <a:buChar char="•"/>
            </a:pPr>
            <a:r>
              <a:rPr lang="en-US" sz="2400" b="1" dirty="0"/>
              <a:t>Randomly</a:t>
            </a:r>
            <a:r>
              <a:rPr lang="en-US" sz="2400" dirty="0"/>
              <a:t> choose the center point (centroid) for the clusters</a:t>
            </a:r>
          </a:p>
        </p:txBody>
      </p:sp>
      <p:sp>
        <p:nvSpPr>
          <p:cNvPr id="8" name="Rectangle 7"/>
          <p:cNvSpPr/>
          <p:nvPr/>
        </p:nvSpPr>
        <p:spPr>
          <a:xfrm>
            <a:off x="7752080" y="6364732"/>
            <a:ext cx="4470400" cy="523220"/>
          </a:xfrm>
          <a:prstGeom prst="rect">
            <a:avLst/>
          </a:prstGeom>
        </p:spPr>
        <p:txBody>
          <a:bodyPr wrap="square">
            <a:spAutoFit/>
          </a:bodyPr>
          <a:lstStyle/>
          <a:p>
            <a:r>
              <a:rPr lang="en-US" sz="1400"/>
              <a:t>https://towardsdatascience.com/cluster-analysis-create-visualize-and-interpret-customer-segments-474e55d00ebb</a:t>
            </a:r>
          </a:p>
        </p:txBody>
      </p:sp>
      <p:sp>
        <p:nvSpPr>
          <p:cNvPr id="9" name="Title 1"/>
          <p:cNvSpPr>
            <a:spLocks noGrp="1"/>
          </p:cNvSpPr>
          <p:nvPr>
            <p:ph type="title"/>
          </p:nvPr>
        </p:nvSpPr>
        <p:spPr>
          <a:xfrm>
            <a:off x="824653" y="0"/>
            <a:ext cx="10515600" cy="1325563"/>
          </a:xfrm>
        </p:spPr>
        <p:txBody>
          <a:bodyPr/>
          <a:lstStyle/>
          <a:p>
            <a:r>
              <a:rPr lang="en-US" dirty="0"/>
              <a:t>Clustering based on distance</a:t>
            </a:r>
          </a:p>
        </p:txBody>
      </p:sp>
    </p:spTree>
    <p:extLst>
      <p:ext uri="{BB962C8B-B14F-4D97-AF65-F5344CB8AC3E}">
        <p14:creationId xmlns:p14="http://schemas.microsoft.com/office/powerpoint/2010/main" val="21739135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6715736" y="1159708"/>
            <a:ext cx="5081786" cy="5041561"/>
          </a:xfrm>
          <a:prstGeom prst="rect">
            <a:avLst/>
          </a:prstGeom>
        </p:spPr>
      </p:pic>
      <p:sp>
        <p:nvSpPr>
          <p:cNvPr id="6" name="TextBox 5"/>
          <p:cNvSpPr txBox="1"/>
          <p:nvPr/>
        </p:nvSpPr>
        <p:spPr>
          <a:xfrm>
            <a:off x="628007" y="1714019"/>
            <a:ext cx="5560958" cy="1938992"/>
          </a:xfrm>
          <a:prstGeom prst="rect">
            <a:avLst/>
          </a:prstGeom>
          <a:noFill/>
        </p:spPr>
        <p:txBody>
          <a:bodyPr wrap="square" rtlCol="0">
            <a:spAutoFit/>
          </a:bodyPr>
          <a:lstStyle/>
          <a:p>
            <a:r>
              <a:rPr lang="en-US" sz="2400" dirty="0"/>
              <a:t>Algorithm of K-mean clustering on 2-D data</a:t>
            </a:r>
          </a:p>
          <a:p>
            <a:pPr marL="285750" indent="-285750">
              <a:buFont typeface="Arial" panose="020B0604020202020204" pitchFamily="34" charset="0"/>
              <a:buChar char="•"/>
            </a:pPr>
            <a:r>
              <a:rPr lang="en-US" sz="2400" dirty="0"/>
              <a:t>Given data of </a:t>
            </a:r>
            <a:r>
              <a:rPr lang="en-US" sz="2400" b="1" dirty="0"/>
              <a:t>two</a:t>
            </a:r>
            <a:r>
              <a:rPr lang="en-US" sz="2400" dirty="0"/>
              <a:t> dimensions </a:t>
            </a:r>
          </a:p>
          <a:p>
            <a:pPr marL="285750" indent="-285750">
              <a:buFont typeface="Arial" panose="020B0604020202020204" pitchFamily="34" charset="0"/>
              <a:buChar char="•"/>
            </a:pPr>
            <a:r>
              <a:rPr lang="en-US" sz="2400" dirty="0"/>
              <a:t>Assuming </a:t>
            </a:r>
            <a:r>
              <a:rPr lang="en-US" sz="2400" b="1" dirty="0"/>
              <a:t>three</a:t>
            </a:r>
            <a:r>
              <a:rPr lang="en-US" sz="2400" dirty="0"/>
              <a:t> clusters (K=3)</a:t>
            </a:r>
          </a:p>
          <a:p>
            <a:pPr marL="285750" indent="-285750">
              <a:buFont typeface="Arial" panose="020B0604020202020204" pitchFamily="34" charset="0"/>
              <a:buChar char="•"/>
            </a:pPr>
            <a:r>
              <a:rPr lang="en-US" sz="2400" dirty="0"/>
              <a:t>Update cluster assignments based on the </a:t>
            </a:r>
            <a:r>
              <a:rPr lang="en-US" sz="2400" b="1" dirty="0"/>
              <a:t>distance</a:t>
            </a:r>
          </a:p>
        </p:txBody>
      </p:sp>
      <p:sp>
        <p:nvSpPr>
          <p:cNvPr id="7" name="TextBox 6"/>
          <p:cNvSpPr txBox="1"/>
          <p:nvPr/>
        </p:nvSpPr>
        <p:spPr>
          <a:xfrm>
            <a:off x="8590127" y="5903047"/>
            <a:ext cx="1358064" cy="369332"/>
          </a:xfrm>
          <a:prstGeom prst="rect">
            <a:avLst/>
          </a:prstGeom>
          <a:noFill/>
        </p:spPr>
        <p:txBody>
          <a:bodyPr wrap="none" rtlCol="0">
            <a:spAutoFit/>
          </a:bodyPr>
          <a:lstStyle/>
          <a:p>
            <a:r>
              <a:rPr lang="en-US"/>
              <a:t>Dimension 1</a:t>
            </a:r>
          </a:p>
        </p:txBody>
      </p:sp>
      <p:sp>
        <p:nvSpPr>
          <p:cNvPr id="8" name="TextBox 7"/>
          <p:cNvSpPr txBox="1"/>
          <p:nvPr/>
        </p:nvSpPr>
        <p:spPr>
          <a:xfrm rot="16200000">
            <a:off x="5719737" y="3339341"/>
            <a:ext cx="1358064" cy="369332"/>
          </a:xfrm>
          <a:prstGeom prst="rect">
            <a:avLst/>
          </a:prstGeom>
          <a:noFill/>
        </p:spPr>
        <p:txBody>
          <a:bodyPr wrap="none" rtlCol="0">
            <a:spAutoFit/>
          </a:bodyPr>
          <a:lstStyle/>
          <a:p>
            <a:r>
              <a:rPr lang="en-US"/>
              <a:t>Dimension 2</a:t>
            </a:r>
          </a:p>
        </p:txBody>
      </p:sp>
      <p:sp>
        <p:nvSpPr>
          <p:cNvPr id="9" name="Rectangle 8"/>
          <p:cNvSpPr/>
          <p:nvPr/>
        </p:nvSpPr>
        <p:spPr>
          <a:xfrm>
            <a:off x="8145814" y="1159708"/>
            <a:ext cx="2431627" cy="3642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7752080" y="6364732"/>
            <a:ext cx="4470400" cy="523220"/>
          </a:xfrm>
          <a:prstGeom prst="rect">
            <a:avLst/>
          </a:prstGeom>
        </p:spPr>
        <p:txBody>
          <a:bodyPr wrap="square">
            <a:spAutoFit/>
          </a:bodyPr>
          <a:lstStyle/>
          <a:p>
            <a:r>
              <a:rPr lang="en-US" sz="1400"/>
              <a:t>https://towardsdatascience.com/cluster-analysis-create-visualize-and-interpret-customer-segments-474e55d00ebb</a:t>
            </a:r>
          </a:p>
        </p:txBody>
      </p:sp>
      <p:sp>
        <p:nvSpPr>
          <p:cNvPr id="11" name="Title 1"/>
          <p:cNvSpPr>
            <a:spLocks noGrp="1"/>
          </p:cNvSpPr>
          <p:nvPr>
            <p:ph type="title"/>
          </p:nvPr>
        </p:nvSpPr>
        <p:spPr>
          <a:xfrm>
            <a:off x="824653" y="0"/>
            <a:ext cx="10515600" cy="1325563"/>
          </a:xfrm>
        </p:spPr>
        <p:txBody>
          <a:bodyPr/>
          <a:lstStyle/>
          <a:p>
            <a:r>
              <a:rPr lang="en-US"/>
              <a:t>Clustering based on distance</a:t>
            </a:r>
          </a:p>
        </p:txBody>
      </p:sp>
    </p:spTree>
    <p:extLst>
      <p:ext uri="{BB962C8B-B14F-4D97-AF65-F5344CB8AC3E}">
        <p14:creationId xmlns:p14="http://schemas.microsoft.com/office/powerpoint/2010/main" val="16552125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6325020" y="1159708"/>
            <a:ext cx="5301947" cy="4928005"/>
          </a:xfrm>
          <a:prstGeom prst="rect">
            <a:avLst/>
          </a:prstGeom>
        </p:spPr>
      </p:pic>
      <p:sp>
        <p:nvSpPr>
          <p:cNvPr id="6" name="TextBox 5"/>
          <p:cNvSpPr txBox="1"/>
          <p:nvPr/>
        </p:nvSpPr>
        <p:spPr>
          <a:xfrm>
            <a:off x="725263" y="1714020"/>
            <a:ext cx="5705355" cy="1569660"/>
          </a:xfrm>
          <a:prstGeom prst="rect">
            <a:avLst/>
          </a:prstGeom>
          <a:noFill/>
        </p:spPr>
        <p:txBody>
          <a:bodyPr wrap="square" rtlCol="0">
            <a:spAutoFit/>
          </a:bodyPr>
          <a:lstStyle/>
          <a:p>
            <a:r>
              <a:rPr lang="en-US" sz="2400" dirty="0"/>
              <a:t>Algorithm of K-mean clustering on 2-D data</a:t>
            </a:r>
          </a:p>
          <a:p>
            <a:pPr marL="285750" indent="-285750">
              <a:buFont typeface="Arial" panose="020B0604020202020204" pitchFamily="34" charset="0"/>
              <a:buChar char="•"/>
            </a:pPr>
            <a:r>
              <a:rPr lang="en-US" sz="2400" dirty="0"/>
              <a:t>Given data of </a:t>
            </a:r>
            <a:r>
              <a:rPr lang="en-US" sz="2400" b="1" dirty="0"/>
              <a:t>two</a:t>
            </a:r>
            <a:r>
              <a:rPr lang="en-US" sz="2400" dirty="0"/>
              <a:t> dimensions </a:t>
            </a:r>
          </a:p>
          <a:p>
            <a:pPr marL="285750" indent="-285750">
              <a:buFont typeface="Arial" panose="020B0604020202020204" pitchFamily="34" charset="0"/>
              <a:buChar char="•"/>
            </a:pPr>
            <a:r>
              <a:rPr lang="en-US" sz="2400" dirty="0"/>
              <a:t>Assuming </a:t>
            </a:r>
            <a:r>
              <a:rPr lang="en-US" sz="2400" b="1" dirty="0"/>
              <a:t>three</a:t>
            </a:r>
            <a:r>
              <a:rPr lang="en-US" sz="2400" dirty="0"/>
              <a:t> clusters (K=3)</a:t>
            </a:r>
          </a:p>
          <a:p>
            <a:pPr marL="285750" indent="-285750">
              <a:buFont typeface="Arial" panose="020B0604020202020204" pitchFamily="34" charset="0"/>
              <a:buChar char="•"/>
            </a:pPr>
            <a:r>
              <a:rPr lang="en-US" sz="2400" dirty="0"/>
              <a:t>Update the cluster centers</a:t>
            </a:r>
          </a:p>
        </p:txBody>
      </p:sp>
      <p:sp>
        <p:nvSpPr>
          <p:cNvPr id="7" name="TextBox 6"/>
          <p:cNvSpPr txBox="1"/>
          <p:nvPr/>
        </p:nvSpPr>
        <p:spPr>
          <a:xfrm>
            <a:off x="8331713" y="5903047"/>
            <a:ext cx="1358064" cy="369332"/>
          </a:xfrm>
          <a:prstGeom prst="rect">
            <a:avLst/>
          </a:prstGeom>
          <a:noFill/>
        </p:spPr>
        <p:txBody>
          <a:bodyPr wrap="none" rtlCol="0">
            <a:spAutoFit/>
          </a:bodyPr>
          <a:lstStyle/>
          <a:p>
            <a:r>
              <a:rPr lang="en-US"/>
              <a:t>Dimension 1</a:t>
            </a:r>
          </a:p>
        </p:txBody>
      </p:sp>
      <p:sp>
        <p:nvSpPr>
          <p:cNvPr id="8" name="TextBox 7"/>
          <p:cNvSpPr txBox="1"/>
          <p:nvPr/>
        </p:nvSpPr>
        <p:spPr>
          <a:xfrm rot="16200000">
            <a:off x="5461323" y="3339341"/>
            <a:ext cx="1358064" cy="369332"/>
          </a:xfrm>
          <a:prstGeom prst="rect">
            <a:avLst/>
          </a:prstGeom>
          <a:noFill/>
        </p:spPr>
        <p:txBody>
          <a:bodyPr wrap="none" rtlCol="0">
            <a:spAutoFit/>
          </a:bodyPr>
          <a:lstStyle/>
          <a:p>
            <a:r>
              <a:rPr lang="en-US"/>
              <a:t>Dimension 2</a:t>
            </a:r>
          </a:p>
        </p:txBody>
      </p:sp>
      <p:sp>
        <p:nvSpPr>
          <p:cNvPr id="9" name="Rectangle 8"/>
          <p:cNvSpPr/>
          <p:nvPr/>
        </p:nvSpPr>
        <p:spPr>
          <a:xfrm>
            <a:off x="7857580" y="1159708"/>
            <a:ext cx="2431627" cy="3642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7752080" y="6364732"/>
            <a:ext cx="4470400" cy="523220"/>
          </a:xfrm>
          <a:prstGeom prst="rect">
            <a:avLst/>
          </a:prstGeom>
        </p:spPr>
        <p:txBody>
          <a:bodyPr wrap="square">
            <a:spAutoFit/>
          </a:bodyPr>
          <a:lstStyle/>
          <a:p>
            <a:r>
              <a:rPr lang="en-US" sz="1400"/>
              <a:t>https://towardsdatascience.com/cluster-analysis-create-visualize-and-interpret-customer-segments-474e55d00ebb</a:t>
            </a:r>
          </a:p>
        </p:txBody>
      </p:sp>
      <p:sp>
        <p:nvSpPr>
          <p:cNvPr id="11" name="Title 1"/>
          <p:cNvSpPr>
            <a:spLocks noGrp="1"/>
          </p:cNvSpPr>
          <p:nvPr>
            <p:ph type="title"/>
          </p:nvPr>
        </p:nvSpPr>
        <p:spPr>
          <a:xfrm>
            <a:off x="824653" y="0"/>
            <a:ext cx="10515600" cy="1325563"/>
          </a:xfrm>
        </p:spPr>
        <p:txBody>
          <a:bodyPr/>
          <a:lstStyle/>
          <a:p>
            <a:r>
              <a:rPr lang="en-US"/>
              <a:t>Clustering based on distance</a:t>
            </a:r>
          </a:p>
        </p:txBody>
      </p:sp>
    </p:spTree>
    <p:extLst>
      <p:ext uri="{BB962C8B-B14F-4D97-AF65-F5344CB8AC3E}">
        <p14:creationId xmlns:p14="http://schemas.microsoft.com/office/powerpoint/2010/main" val="21425692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6593378" y="1159709"/>
            <a:ext cx="5058875" cy="4992134"/>
          </a:xfrm>
          <a:prstGeom prst="rect">
            <a:avLst/>
          </a:prstGeom>
        </p:spPr>
      </p:pic>
      <p:sp>
        <p:nvSpPr>
          <p:cNvPr id="6" name="TextBox 5"/>
          <p:cNvSpPr txBox="1"/>
          <p:nvPr/>
        </p:nvSpPr>
        <p:spPr>
          <a:xfrm>
            <a:off x="695739" y="1714019"/>
            <a:ext cx="5897639" cy="4524315"/>
          </a:xfrm>
          <a:prstGeom prst="rect">
            <a:avLst/>
          </a:prstGeom>
          <a:noFill/>
        </p:spPr>
        <p:txBody>
          <a:bodyPr wrap="square" rtlCol="0">
            <a:spAutoFit/>
          </a:bodyPr>
          <a:lstStyle/>
          <a:p>
            <a:r>
              <a:rPr lang="en-US" sz="2400" dirty="0"/>
              <a:t>Algorithm of K-means clustering on 2-D data</a:t>
            </a:r>
          </a:p>
          <a:p>
            <a:pPr marL="285750" indent="-285750">
              <a:buFont typeface="Arial" panose="020B0604020202020204" pitchFamily="34" charset="0"/>
              <a:buChar char="•"/>
            </a:pPr>
            <a:r>
              <a:rPr lang="en-US" sz="2400" dirty="0"/>
              <a:t>Given data of </a:t>
            </a:r>
            <a:r>
              <a:rPr lang="en-US" sz="2400" b="1" dirty="0"/>
              <a:t>two</a:t>
            </a:r>
            <a:r>
              <a:rPr lang="en-US" sz="2400" dirty="0"/>
              <a:t> dimensions </a:t>
            </a:r>
          </a:p>
          <a:p>
            <a:pPr marL="285750" indent="-285750">
              <a:buFont typeface="Arial" panose="020B0604020202020204" pitchFamily="34" charset="0"/>
              <a:buChar char="•"/>
            </a:pPr>
            <a:r>
              <a:rPr lang="en-US" sz="2400" dirty="0"/>
              <a:t>Assuming </a:t>
            </a:r>
            <a:r>
              <a:rPr lang="en-US" sz="2400" b="1" dirty="0"/>
              <a:t>three</a:t>
            </a:r>
            <a:r>
              <a:rPr lang="en-US" sz="2400" dirty="0"/>
              <a:t> clusters (K=3)</a:t>
            </a:r>
          </a:p>
          <a:p>
            <a:pPr marL="285750" indent="-285750">
              <a:buFont typeface="Arial" panose="020B0604020202020204" pitchFamily="34" charset="0"/>
              <a:buChar char="•"/>
            </a:pPr>
            <a:r>
              <a:rPr lang="en-US" sz="2400" dirty="0"/>
              <a:t>Update cluster assignments based on the </a:t>
            </a:r>
            <a:r>
              <a:rPr lang="en-US" sz="2400" b="1" dirty="0"/>
              <a:t>distance</a:t>
            </a:r>
          </a:p>
          <a:p>
            <a:pPr marL="285750" indent="-285750">
              <a:buFont typeface="Arial" panose="020B0604020202020204" pitchFamily="34" charset="0"/>
              <a:buChar char="•"/>
            </a:pPr>
            <a:endParaRPr lang="en-US" sz="2400" b="1" dirty="0"/>
          </a:p>
          <a:p>
            <a:r>
              <a:rPr lang="en-US" sz="2400" dirty="0"/>
              <a:t>Things to control</a:t>
            </a:r>
          </a:p>
          <a:p>
            <a:pPr marL="285750" indent="-285750">
              <a:buFont typeface="Arial" panose="020B0604020202020204" pitchFamily="34" charset="0"/>
              <a:buChar char="•"/>
            </a:pPr>
            <a:r>
              <a:rPr lang="en-US" sz="2400" dirty="0"/>
              <a:t>How to determine K</a:t>
            </a:r>
          </a:p>
          <a:p>
            <a:pPr marL="285750" indent="-285750">
              <a:buFont typeface="Arial" panose="020B0604020202020204" pitchFamily="34" charset="0"/>
              <a:buChar char="•"/>
            </a:pPr>
            <a:r>
              <a:rPr lang="en-US" sz="2400" dirty="0"/>
              <a:t>Location of the initial points</a:t>
            </a:r>
          </a:p>
          <a:p>
            <a:pPr marL="285750" indent="-285750">
              <a:buFont typeface="Arial" panose="020B0604020202020204" pitchFamily="34" charset="0"/>
              <a:buChar char="•"/>
            </a:pPr>
            <a:r>
              <a:rPr lang="en-US" sz="2400" dirty="0"/>
              <a:t>When to stop </a:t>
            </a:r>
          </a:p>
          <a:p>
            <a:pPr marL="285750" indent="-285750">
              <a:buFont typeface="Arial" panose="020B0604020202020204" pitchFamily="34" charset="0"/>
              <a:buChar char="•"/>
            </a:pPr>
            <a:r>
              <a:rPr lang="en-US" sz="2400" b="1" dirty="0"/>
              <a:t>How to calculate distance</a:t>
            </a:r>
          </a:p>
          <a:p>
            <a:endParaRPr lang="en-US" sz="2400" b="1" dirty="0"/>
          </a:p>
        </p:txBody>
      </p:sp>
      <p:sp>
        <p:nvSpPr>
          <p:cNvPr id="7" name="TextBox 6"/>
          <p:cNvSpPr txBox="1"/>
          <p:nvPr/>
        </p:nvSpPr>
        <p:spPr>
          <a:xfrm>
            <a:off x="8600070" y="5903047"/>
            <a:ext cx="1358064" cy="369332"/>
          </a:xfrm>
          <a:prstGeom prst="rect">
            <a:avLst/>
          </a:prstGeom>
          <a:noFill/>
        </p:spPr>
        <p:txBody>
          <a:bodyPr wrap="none" rtlCol="0">
            <a:spAutoFit/>
          </a:bodyPr>
          <a:lstStyle/>
          <a:p>
            <a:r>
              <a:rPr lang="en-US"/>
              <a:t>Dimension 1</a:t>
            </a:r>
          </a:p>
        </p:txBody>
      </p:sp>
      <p:sp>
        <p:nvSpPr>
          <p:cNvPr id="8" name="TextBox 7"/>
          <p:cNvSpPr txBox="1"/>
          <p:nvPr/>
        </p:nvSpPr>
        <p:spPr>
          <a:xfrm rot="16200000">
            <a:off x="5729680" y="3339341"/>
            <a:ext cx="1358064" cy="369332"/>
          </a:xfrm>
          <a:prstGeom prst="rect">
            <a:avLst/>
          </a:prstGeom>
          <a:noFill/>
        </p:spPr>
        <p:txBody>
          <a:bodyPr wrap="none" rtlCol="0">
            <a:spAutoFit/>
          </a:bodyPr>
          <a:lstStyle/>
          <a:p>
            <a:r>
              <a:rPr lang="en-US"/>
              <a:t>Dimension 2</a:t>
            </a:r>
          </a:p>
        </p:txBody>
      </p:sp>
      <p:sp>
        <p:nvSpPr>
          <p:cNvPr id="9" name="Rectangle 8"/>
          <p:cNvSpPr/>
          <p:nvPr/>
        </p:nvSpPr>
        <p:spPr>
          <a:xfrm>
            <a:off x="8125937" y="1159708"/>
            <a:ext cx="2431627" cy="3642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7752080" y="6364732"/>
            <a:ext cx="4470400" cy="523220"/>
          </a:xfrm>
          <a:prstGeom prst="rect">
            <a:avLst/>
          </a:prstGeom>
        </p:spPr>
        <p:txBody>
          <a:bodyPr wrap="square">
            <a:spAutoFit/>
          </a:bodyPr>
          <a:lstStyle/>
          <a:p>
            <a:r>
              <a:rPr lang="en-US" sz="1400"/>
              <a:t>https://towardsdatascience.com/cluster-analysis-create-visualize-and-interpret-customer-segments-474e55d00ebb</a:t>
            </a:r>
          </a:p>
        </p:txBody>
      </p:sp>
      <p:sp>
        <p:nvSpPr>
          <p:cNvPr id="11" name="Title 1"/>
          <p:cNvSpPr>
            <a:spLocks noGrp="1"/>
          </p:cNvSpPr>
          <p:nvPr>
            <p:ph type="title"/>
          </p:nvPr>
        </p:nvSpPr>
        <p:spPr>
          <a:xfrm>
            <a:off x="824653" y="0"/>
            <a:ext cx="10515600" cy="1325563"/>
          </a:xfrm>
        </p:spPr>
        <p:txBody>
          <a:bodyPr/>
          <a:lstStyle/>
          <a:p>
            <a:r>
              <a:rPr lang="en-US"/>
              <a:t>Clustering based on distance</a:t>
            </a:r>
          </a:p>
        </p:txBody>
      </p:sp>
    </p:spTree>
    <p:extLst>
      <p:ext uri="{BB962C8B-B14F-4D97-AF65-F5344CB8AC3E}">
        <p14:creationId xmlns:p14="http://schemas.microsoft.com/office/powerpoint/2010/main" val="11961557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8125937" y="1159708"/>
            <a:ext cx="2431627" cy="3642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p:cNvSpPr>
            <a:spLocks noGrp="1"/>
          </p:cNvSpPr>
          <p:nvPr>
            <p:ph type="title"/>
          </p:nvPr>
        </p:nvSpPr>
        <p:spPr>
          <a:xfrm>
            <a:off x="824653" y="0"/>
            <a:ext cx="10515600" cy="1325563"/>
          </a:xfrm>
        </p:spPr>
        <p:txBody>
          <a:bodyPr/>
          <a:lstStyle/>
          <a:p>
            <a:r>
              <a:rPr lang="en-US" dirty="0"/>
              <a:t>Distance metric</a:t>
            </a:r>
          </a:p>
        </p:txBody>
      </p:sp>
      <p:sp>
        <p:nvSpPr>
          <p:cNvPr id="12" name="TextBox 11">
            <a:extLst>
              <a:ext uri="{FF2B5EF4-FFF2-40B4-BE49-F238E27FC236}">
                <a16:creationId xmlns:a16="http://schemas.microsoft.com/office/drawing/2014/main" id="{FFF716B5-7A62-4AF7-9778-3119BFDC1849}"/>
              </a:ext>
            </a:extLst>
          </p:cNvPr>
          <p:cNvSpPr txBox="1"/>
          <p:nvPr/>
        </p:nvSpPr>
        <p:spPr>
          <a:xfrm>
            <a:off x="533400" y="1970889"/>
            <a:ext cx="6096000" cy="3416320"/>
          </a:xfrm>
          <a:prstGeom prst="rect">
            <a:avLst/>
          </a:prstGeom>
          <a:noFill/>
        </p:spPr>
        <p:txBody>
          <a:bodyPr wrap="square">
            <a:spAutoFit/>
          </a:bodyPr>
          <a:lstStyle/>
          <a:p>
            <a:r>
              <a:rPr lang="en-US" sz="2400" dirty="0"/>
              <a:t>Euclidean Distance represents the shortest distance between two points</a:t>
            </a:r>
          </a:p>
          <a:p>
            <a:endParaRPr lang="en-US" sz="2400" dirty="0"/>
          </a:p>
          <a:p>
            <a:endParaRPr lang="en-US" sz="2400" dirty="0"/>
          </a:p>
          <a:p>
            <a:endParaRPr lang="en-US" sz="2400" dirty="0"/>
          </a:p>
          <a:p>
            <a:r>
              <a:rPr lang="en-US" sz="2400" dirty="0"/>
              <a:t>                                           ,</a:t>
            </a:r>
          </a:p>
          <a:p>
            <a:endParaRPr lang="en-US" sz="2400" dirty="0"/>
          </a:p>
          <a:p>
            <a:r>
              <a:rPr lang="en-US" sz="2400" dirty="0"/>
              <a:t>Where n is the number of dimensions,</a:t>
            </a:r>
          </a:p>
          <a:p>
            <a:r>
              <a:rPr lang="en-US" sz="2400" dirty="0"/>
              <a:t>p</a:t>
            </a:r>
            <a:r>
              <a:rPr lang="en-US" sz="2400" baseline="-25000" dirty="0"/>
              <a:t>i</a:t>
            </a:r>
            <a:r>
              <a:rPr lang="en-US" sz="2400" dirty="0"/>
              <a:t> and q</a:t>
            </a:r>
            <a:r>
              <a:rPr lang="en-US" sz="2400" baseline="-25000" dirty="0"/>
              <a:t>i</a:t>
            </a:r>
            <a:r>
              <a:rPr lang="en-US" sz="2400" dirty="0"/>
              <a:t> are data points</a:t>
            </a:r>
          </a:p>
        </p:txBody>
      </p:sp>
      <p:sp>
        <p:nvSpPr>
          <p:cNvPr id="13" name="TextBox 12">
            <a:extLst>
              <a:ext uri="{FF2B5EF4-FFF2-40B4-BE49-F238E27FC236}">
                <a16:creationId xmlns:a16="http://schemas.microsoft.com/office/drawing/2014/main" id="{3B103D17-51E4-4C7F-B549-9665F07929D2}"/>
              </a:ext>
            </a:extLst>
          </p:cNvPr>
          <p:cNvSpPr txBox="1"/>
          <p:nvPr/>
        </p:nvSpPr>
        <p:spPr>
          <a:xfrm>
            <a:off x="8356668" y="5387209"/>
            <a:ext cx="3835332" cy="523220"/>
          </a:xfrm>
          <a:prstGeom prst="rect">
            <a:avLst/>
          </a:prstGeom>
          <a:noFill/>
        </p:spPr>
        <p:txBody>
          <a:bodyPr wrap="square">
            <a:spAutoFit/>
          </a:bodyPr>
          <a:lstStyle/>
          <a:p>
            <a:r>
              <a:rPr lang="en-US" sz="1400" dirty="0"/>
              <a:t>https://www.analyticsvidhya.com/blog/2020/02/4-types-of-distance-metrics-in-machine-learning/</a:t>
            </a:r>
          </a:p>
        </p:txBody>
      </p:sp>
      <p:pic>
        <p:nvPicPr>
          <p:cNvPr id="2054" name="Picture 6" descr="euclidean distance">
            <a:extLst>
              <a:ext uri="{FF2B5EF4-FFF2-40B4-BE49-F238E27FC236}">
                <a16:creationId xmlns:a16="http://schemas.microsoft.com/office/drawing/2014/main" id="{3D04F0EF-C40B-4B6B-8909-9944034D8D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48375" y="1614488"/>
            <a:ext cx="6143625" cy="381952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euclidean distance formula">
            <a:extLst>
              <a:ext uri="{FF2B5EF4-FFF2-40B4-BE49-F238E27FC236}">
                <a16:creationId xmlns:a16="http://schemas.microsoft.com/office/drawing/2014/main" id="{5DBE9210-065A-4A40-AFB6-C4F770BFEDC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400" y="2928938"/>
            <a:ext cx="2886075" cy="1400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69618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8125937" y="1159708"/>
            <a:ext cx="2431627" cy="3642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p:cNvSpPr>
            <a:spLocks noGrp="1"/>
          </p:cNvSpPr>
          <p:nvPr>
            <p:ph type="title"/>
          </p:nvPr>
        </p:nvSpPr>
        <p:spPr>
          <a:xfrm>
            <a:off x="824653" y="0"/>
            <a:ext cx="10515600" cy="1325563"/>
          </a:xfrm>
        </p:spPr>
        <p:txBody>
          <a:bodyPr/>
          <a:lstStyle/>
          <a:p>
            <a:r>
              <a:rPr lang="en-US" dirty="0"/>
              <a:t>Distance metric</a:t>
            </a:r>
          </a:p>
        </p:txBody>
      </p:sp>
      <p:sp>
        <p:nvSpPr>
          <p:cNvPr id="12" name="TextBox 11">
            <a:extLst>
              <a:ext uri="{FF2B5EF4-FFF2-40B4-BE49-F238E27FC236}">
                <a16:creationId xmlns:a16="http://schemas.microsoft.com/office/drawing/2014/main" id="{FFF716B5-7A62-4AF7-9778-3119BFDC1849}"/>
              </a:ext>
            </a:extLst>
          </p:cNvPr>
          <p:cNvSpPr txBox="1"/>
          <p:nvPr/>
        </p:nvSpPr>
        <p:spPr>
          <a:xfrm>
            <a:off x="533400" y="1916294"/>
            <a:ext cx="6096000" cy="1200329"/>
          </a:xfrm>
          <a:prstGeom prst="rect">
            <a:avLst/>
          </a:prstGeom>
          <a:noFill/>
        </p:spPr>
        <p:txBody>
          <a:bodyPr wrap="square">
            <a:spAutoFit/>
          </a:bodyPr>
          <a:lstStyle/>
          <a:p>
            <a:r>
              <a:rPr lang="en-US" sz="2400" dirty="0"/>
              <a:t>Manhattan Distance is the sum of absolute differences between points across all the dimensions</a:t>
            </a:r>
          </a:p>
        </p:txBody>
      </p:sp>
      <p:sp>
        <p:nvSpPr>
          <p:cNvPr id="13" name="TextBox 12">
            <a:extLst>
              <a:ext uri="{FF2B5EF4-FFF2-40B4-BE49-F238E27FC236}">
                <a16:creationId xmlns:a16="http://schemas.microsoft.com/office/drawing/2014/main" id="{3B103D17-51E4-4C7F-B549-9665F07929D2}"/>
              </a:ext>
            </a:extLst>
          </p:cNvPr>
          <p:cNvSpPr txBox="1"/>
          <p:nvPr/>
        </p:nvSpPr>
        <p:spPr>
          <a:xfrm>
            <a:off x="7869676" y="5698292"/>
            <a:ext cx="3806149" cy="523220"/>
          </a:xfrm>
          <a:prstGeom prst="rect">
            <a:avLst/>
          </a:prstGeom>
          <a:noFill/>
        </p:spPr>
        <p:txBody>
          <a:bodyPr wrap="square">
            <a:spAutoFit/>
          </a:bodyPr>
          <a:lstStyle/>
          <a:p>
            <a:r>
              <a:rPr lang="en-US" sz="1400" dirty="0"/>
              <a:t>https://www.analyticsvidhya.com/blog/2020/02/4-types-of-distance-metrics-in-machine-learning/</a:t>
            </a:r>
          </a:p>
        </p:txBody>
      </p:sp>
      <p:pic>
        <p:nvPicPr>
          <p:cNvPr id="4098" name="Picture 2" descr="manhattan distance">
            <a:extLst>
              <a:ext uri="{FF2B5EF4-FFF2-40B4-BE49-F238E27FC236}">
                <a16:creationId xmlns:a16="http://schemas.microsoft.com/office/drawing/2014/main" id="{E200CC08-7BB0-4123-9EE5-2AD8895688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29325" y="1862820"/>
            <a:ext cx="6162675" cy="3895725"/>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manhattan distance">
            <a:extLst>
              <a:ext uri="{FF2B5EF4-FFF2-40B4-BE49-F238E27FC236}">
                <a16:creationId xmlns:a16="http://schemas.microsoft.com/office/drawing/2014/main" id="{46F6A839-73D4-43A6-8F9A-5182BFFB9DD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400" y="3243944"/>
            <a:ext cx="2257425" cy="1133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40566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8125937" y="1159708"/>
            <a:ext cx="2431627" cy="3642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p:cNvSpPr>
            <a:spLocks noGrp="1"/>
          </p:cNvSpPr>
          <p:nvPr>
            <p:ph type="title"/>
          </p:nvPr>
        </p:nvSpPr>
        <p:spPr>
          <a:xfrm>
            <a:off x="824653" y="0"/>
            <a:ext cx="10515600" cy="1325563"/>
          </a:xfrm>
        </p:spPr>
        <p:txBody>
          <a:bodyPr/>
          <a:lstStyle/>
          <a:p>
            <a:r>
              <a:rPr lang="en-US" dirty="0"/>
              <a:t>Distance metric</a:t>
            </a:r>
          </a:p>
        </p:txBody>
      </p:sp>
      <p:sp>
        <p:nvSpPr>
          <p:cNvPr id="12" name="TextBox 11">
            <a:extLst>
              <a:ext uri="{FF2B5EF4-FFF2-40B4-BE49-F238E27FC236}">
                <a16:creationId xmlns:a16="http://schemas.microsoft.com/office/drawing/2014/main" id="{FFF716B5-7A62-4AF7-9778-3119BFDC1849}"/>
              </a:ext>
            </a:extLst>
          </p:cNvPr>
          <p:cNvSpPr txBox="1"/>
          <p:nvPr/>
        </p:nvSpPr>
        <p:spPr>
          <a:xfrm>
            <a:off x="533400" y="1916294"/>
            <a:ext cx="6096000" cy="830997"/>
          </a:xfrm>
          <a:prstGeom prst="rect">
            <a:avLst/>
          </a:prstGeom>
          <a:noFill/>
        </p:spPr>
        <p:txBody>
          <a:bodyPr wrap="square">
            <a:spAutoFit/>
          </a:bodyPr>
          <a:lstStyle/>
          <a:p>
            <a:r>
              <a:rPr lang="en-US" sz="2400" dirty="0" err="1"/>
              <a:t>Minkowski</a:t>
            </a:r>
            <a:r>
              <a:rPr lang="en-US" sz="2400" dirty="0"/>
              <a:t> Distance is the generalized form of Euclidean and Manhattan Distance</a:t>
            </a:r>
          </a:p>
        </p:txBody>
      </p:sp>
      <p:sp>
        <p:nvSpPr>
          <p:cNvPr id="13" name="TextBox 12">
            <a:extLst>
              <a:ext uri="{FF2B5EF4-FFF2-40B4-BE49-F238E27FC236}">
                <a16:creationId xmlns:a16="http://schemas.microsoft.com/office/drawing/2014/main" id="{3B103D17-51E4-4C7F-B549-9665F07929D2}"/>
              </a:ext>
            </a:extLst>
          </p:cNvPr>
          <p:cNvSpPr txBox="1"/>
          <p:nvPr/>
        </p:nvSpPr>
        <p:spPr>
          <a:xfrm>
            <a:off x="7265954" y="5898905"/>
            <a:ext cx="5305425" cy="307777"/>
          </a:xfrm>
          <a:prstGeom prst="rect">
            <a:avLst/>
          </a:prstGeom>
          <a:noFill/>
        </p:spPr>
        <p:txBody>
          <a:bodyPr wrap="square">
            <a:spAutoFit/>
          </a:bodyPr>
          <a:lstStyle/>
          <a:p>
            <a:r>
              <a:rPr lang="en-US" sz="1400" dirty="0"/>
              <a:t>Xu et al. 2018 IEEE Transactions on Cybernetics 49(11)</a:t>
            </a:r>
          </a:p>
        </p:txBody>
      </p:sp>
      <p:pic>
        <p:nvPicPr>
          <p:cNvPr id="5122" name="Picture 2" descr="Example of different Minkowski distance contour curves when the value of P alters.">
            <a:extLst>
              <a:ext uri="{FF2B5EF4-FFF2-40B4-BE49-F238E27FC236}">
                <a16:creationId xmlns:a16="http://schemas.microsoft.com/office/drawing/2014/main" id="{69537FA3-CE8A-439A-8B83-5C3DE93D76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85192" y="2331792"/>
            <a:ext cx="5926895" cy="3567113"/>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Minkowski Distance">
            <a:extLst>
              <a:ext uri="{FF2B5EF4-FFF2-40B4-BE49-F238E27FC236}">
                <a16:creationId xmlns:a16="http://schemas.microsoft.com/office/drawing/2014/main" id="{18A7014D-FD4D-46AC-AD88-83E0C2E0F19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4363" y="3003189"/>
            <a:ext cx="2847975" cy="1476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34534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8125937" y="1159708"/>
            <a:ext cx="2431627" cy="3642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p:cNvSpPr>
            <a:spLocks noGrp="1"/>
          </p:cNvSpPr>
          <p:nvPr>
            <p:ph type="title"/>
          </p:nvPr>
        </p:nvSpPr>
        <p:spPr>
          <a:xfrm>
            <a:off x="824653" y="0"/>
            <a:ext cx="10515600" cy="1325563"/>
          </a:xfrm>
        </p:spPr>
        <p:txBody>
          <a:bodyPr/>
          <a:lstStyle/>
          <a:p>
            <a:r>
              <a:rPr lang="en-US" dirty="0"/>
              <a:t>Distance metric</a:t>
            </a:r>
          </a:p>
        </p:txBody>
      </p:sp>
      <p:sp>
        <p:nvSpPr>
          <p:cNvPr id="12" name="TextBox 11">
            <a:extLst>
              <a:ext uri="{FF2B5EF4-FFF2-40B4-BE49-F238E27FC236}">
                <a16:creationId xmlns:a16="http://schemas.microsoft.com/office/drawing/2014/main" id="{FFF716B5-7A62-4AF7-9778-3119BFDC1849}"/>
              </a:ext>
            </a:extLst>
          </p:cNvPr>
          <p:cNvSpPr txBox="1"/>
          <p:nvPr/>
        </p:nvSpPr>
        <p:spPr>
          <a:xfrm>
            <a:off x="533400" y="1916294"/>
            <a:ext cx="6096000" cy="1569660"/>
          </a:xfrm>
          <a:prstGeom prst="rect">
            <a:avLst/>
          </a:prstGeom>
          <a:noFill/>
        </p:spPr>
        <p:txBody>
          <a:bodyPr wrap="square">
            <a:spAutoFit/>
          </a:bodyPr>
          <a:lstStyle/>
          <a:p>
            <a:r>
              <a:rPr lang="en-US" sz="2400" dirty="0"/>
              <a:t>The Hamming Distance between two strings of the same length is the number of positions at which the corresponding characters are different.</a:t>
            </a:r>
          </a:p>
        </p:txBody>
      </p:sp>
      <p:sp>
        <p:nvSpPr>
          <p:cNvPr id="13" name="TextBox 12">
            <a:extLst>
              <a:ext uri="{FF2B5EF4-FFF2-40B4-BE49-F238E27FC236}">
                <a16:creationId xmlns:a16="http://schemas.microsoft.com/office/drawing/2014/main" id="{3B103D17-51E4-4C7F-B549-9665F07929D2}"/>
              </a:ext>
            </a:extLst>
          </p:cNvPr>
          <p:cNvSpPr txBox="1"/>
          <p:nvPr/>
        </p:nvSpPr>
        <p:spPr>
          <a:xfrm>
            <a:off x="8859466" y="5345390"/>
            <a:ext cx="4305300" cy="307777"/>
          </a:xfrm>
          <a:prstGeom prst="rect">
            <a:avLst/>
          </a:prstGeom>
          <a:noFill/>
        </p:spPr>
        <p:txBody>
          <a:bodyPr wrap="square">
            <a:spAutoFit/>
          </a:bodyPr>
          <a:lstStyle/>
          <a:p>
            <a:r>
              <a:rPr lang="en-US" sz="1400" dirty="0" err="1"/>
              <a:t>Ishengoma</a:t>
            </a:r>
            <a:r>
              <a:rPr lang="en-US" sz="1400" dirty="0"/>
              <a:t>, DOI: 10.5815/ijieeb.2014.06.08</a:t>
            </a:r>
          </a:p>
        </p:txBody>
      </p:sp>
      <p:pic>
        <p:nvPicPr>
          <p:cNvPr id="6146" name="Picture 2" descr="Example of Hamming Distance ">
            <a:extLst>
              <a:ext uri="{FF2B5EF4-FFF2-40B4-BE49-F238E27FC236}">
                <a16:creationId xmlns:a16="http://schemas.microsoft.com/office/drawing/2014/main" id="{3DE14802-E49B-476A-819B-645F60444E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83509" y="2468840"/>
            <a:ext cx="5316481" cy="2876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17678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1885"/>
            <a:ext cx="12192000" cy="1325563"/>
          </a:xfrm>
        </p:spPr>
        <p:txBody>
          <a:bodyPr>
            <a:normAutofit/>
          </a:bodyPr>
          <a:lstStyle/>
          <a:p>
            <a:r>
              <a:rPr lang="en-US" dirty="0"/>
              <a:t>High dimension can be visualized in dimension-reduced forms</a:t>
            </a:r>
          </a:p>
        </p:txBody>
      </p:sp>
      <p:pic>
        <p:nvPicPr>
          <p:cNvPr id="1026" name="Picture 2">
            <a:extLst>
              <a:ext uri="{FF2B5EF4-FFF2-40B4-BE49-F238E27FC236}">
                <a16:creationId xmlns:a16="http://schemas.microsoft.com/office/drawing/2014/main" id="{AF221BA6-BC2A-4139-AAA2-0373A52EDFDF}"/>
              </a:ext>
            </a:extLst>
          </p:cNvPr>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6471764" y="1337448"/>
            <a:ext cx="4900061" cy="4900061"/>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A8942C28-E45A-4287-A645-2EB03E55DB60}"/>
              </a:ext>
            </a:extLst>
          </p:cNvPr>
          <p:cNvSpPr/>
          <p:nvPr/>
        </p:nvSpPr>
        <p:spPr>
          <a:xfrm>
            <a:off x="7521677" y="6237509"/>
            <a:ext cx="4568602" cy="646331"/>
          </a:xfrm>
          <a:prstGeom prst="rect">
            <a:avLst/>
          </a:prstGeom>
        </p:spPr>
        <p:txBody>
          <a:bodyPr wrap="square">
            <a:spAutoFit/>
          </a:bodyPr>
          <a:lstStyle/>
          <a:p>
            <a:r>
              <a:rPr lang="en-US" dirty="0"/>
              <a:t>https://tincture.io/precision-medicine-targets-wallets-better-than-disease-6596e5a7a8cc</a:t>
            </a:r>
          </a:p>
        </p:txBody>
      </p:sp>
      <p:sp>
        <p:nvSpPr>
          <p:cNvPr id="5" name="TextBox 4">
            <a:extLst>
              <a:ext uri="{FF2B5EF4-FFF2-40B4-BE49-F238E27FC236}">
                <a16:creationId xmlns:a16="http://schemas.microsoft.com/office/drawing/2014/main" id="{B9DED672-A4F3-47BA-B0C7-7DBEE22A0BD1}"/>
              </a:ext>
            </a:extLst>
          </p:cNvPr>
          <p:cNvSpPr txBox="1"/>
          <p:nvPr/>
        </p:nvSpPr>
        <p:spPr>
          <a:xfrm>
            <a:off x="421908" y="1881526"/>
            <a:ext cx="5674092" cy="3785652"/>
          </a:xfrm>
          <a:prstGeom prst="rect">
            <a:avLst/>
          </a:prstGeom>
          <a:noFill/>
        </p:spPr>
        <p:txBody>
          <a:bodyPr wrap="square" rtlCol="0">
            <a:spAutoFit/>
          </a:bodyPr>
          <a:lstStyle/>
          <a:p>
            <a:pPr marL="285750" indent="-285750">
              <a:buFont typeface="Arial" panose="020B0604020202020204" pitchFamily="34" charset="0"/>
              <a:buChar char="•"/>
            </a:pPr>
            <a:r>
              <a:rPr lang="en-US" sz="2400" dirty="0"/>
              <a:t>In biomedical studies, n&lt;&lt;p (=dimension)</a:t>
            </a:r>
          </a:p>
          <a:p>
            <a:pPr marL="742950" lvl="1" indent="-285750">
              <a:buFont typeface="Arial" panose="020B0604020202020204" pitchFamily="34" charset="0"/>
              <a:buChar char="•"/>
            </a:pPr>
            <a:r>
              <a:rPr lang="en-US" sz="2400" dirty="0"/>
              <a:t>n = sample size (e.g., people)</a:t>
            </a:r>
          </a:p>
          <a:p>
            <a:pPr marL="742950" lvl="1" indent="-285750">
              <a:buFont typeface="Arial" panose="020B0604020202020204" pitchFamily="34" charset="0"/>
              <a:buChar char="•"/>
            </a:pPr>
            <a:r>
              <a:rPr lang="en-US" sz="2400" dirty="0"/>
              <a:t>p = number of variables (e.g., SNPs)</a:t>
            </a:r>
          </a:p>
          <a:p>
            <a:pPr marL="285750" indent="-285750">
              <a:buFont typeface="Arial" panose="020B0604020202020204" pitchFamily="34" charset="0"/>
              <a:buChar char="•"/>
            </a:pPr>
            <a:r>
              <a:rPr lang="en-US" sz="2400" dirty="0"/>
              <a:t>Dimensionality reduction means reducing the number of variables</a:t>
            </a:r>
          </a:p>
          <a:p>
            <a:pPr marL="285750" indent="-285750">
              <a:buFont typeface="Arial" panose="020B0604020202020204" pitchFamily="34" charset="0"/>
              <a:buChar char="•"/>
            </a:pPr>
            <a:r>
              <a:rPr lang="en-US" sz="2400" dirty="0"/>
              <a:t>Examples</a:t>
            </a:r>
          </a:p>
          <a:p>
            <a:pPr marL="914400" lvl="1" indent="-457200">
              <a:buFont typeface="+mj-lt"/>
              <a:buAutoNum type="arabicPeriod"/>
            </a:pPr>
            <a:r>
              <a:rPr lang="en-US" sz="2400" dirty="0"/>
              <a:t>Clustering</a:t>
            </a:r>
          </a:p>
          <a:p>
            <a:pPr marL="914400" lvl="1" indent="-457200">
              <a:buFont typeface="+mj-lt"/>
              <a:buAutoNum type="arabicPeriod"/>
            </a:pPr>
            <a:r>
              <a:rPr lang="en-US" sz="2400" dirty="0"/>
              <a:t>Principal component analysis (PCA)</a:t>
            </a:r>
          </a:p>
          <a:p>
            <a:pPr marL="914400" lvl="1" indent="-457200">
              <a:buFont typeface="+mj-lt"/>
              <a:buAutoNum type="arabicPeriod"/>
            </a:pPr>
            <a:r>
              <a:rPr lang="en-US" sz="2400" dirty="0"/>
              <a:t>t-distributed stochastic neighbor embedding (t-SNE)</a:t>
            </a:r>
          </a:p>
        </p:txBody>
      </p:sp>
    </p:spTree>
    <p:extLst>
      <p:ext uri="{BB962C8B-B14F-4D97-AF65-F5344CB8AC3E}">
        <p14:creationId xmlns:p14="http://schemas.microsoft.com/office/powerpoint/2010/main" val="24832032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8125937" y="1159708"/>
            <a:ext cx="2431627" cy="3642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p:cNvSpPr>
            <a:spLocks noGrp="1"/>
          </p:cNvSpPr>
          <p:nvPr>
            <p:ph type="title"/>
          </p:nvPr>
        </p:nvSpPr>
        <p:spPr>
          <a:xfrm>
            <a:off x="824653" y="0"/>
            <a:ext cx="10515600" cy="1325563"/>
          </a:xfrm>
        </p:spPr>
        <p:txBody>
          <a:bodyPr/>
          <a:lstStyle/>
          <a:p>
            <a:r>
              <a:rPr lang="en-US" dirty="0"/>
              <a:t>Distance metric</a:t>
            </a:r>
          </a:p>
        </p:txBody>
      </p:sp>
      <p:sp>
        <p:nvSpPr>
          <p:cNvPr id="12" name="TextBox 11">
            <a:extLst>
              <a:ext uri="{FF2B5EF4-FFF2-40B4-BE49-F238E27FC236}">
                <a16:creationId xmlns:a16="http://schemas.microsoft.com/office/drawing/2014/main" id="{FFF716B5-7A62-4AF7-9778-3119BFDC1849}"/>
              </a:ext>
            </a:extLst>
          </p:cNvPr>
          <p:cNvSpPr txBox="1"/>
          <p:nvPr/>
        </p:nvSpPr>
        <p:spPr>
          <a:xfrm>
            <a:off x="533400" y="1916294"/>
            <a:ext cx="6096000" cy="1938992"/>
          </a:xfrm>
          <a:prstGeom prst="rect">
            <a:avLst/>
          </a:prstGeom>
          <a:noFill/>
        </p:spPr>
        <p:txBody>
          <a:bodyPr wrap="square">
            <a:spAutoFit/>
          </a:bodyPr>
          <a:lstStyle/>
          <a:p>
            <a:pPr marL="342900" indent="-342900">
              <a:buFont typeface="Arial" panose="020B0604020202020204" pitchFamily="34" charset="0"/>
              <a:buChar char="•"/>
            </a:pPr>
            <a:r>
              <a:rPr lang="en-US" sz="2400" dirty="0"/>
              <a:t>The Edit Distance (</a:t>
            </a:r>
            <a:r>
              <a:rPr lang="en-US" sz="2400" dirty="0" err="1"/>
              <a:t>Levenshtein</a:t>
            </a:r>
            <a:r>
              <a:rPr lang="en-US" sz="2400" dirty="0"/>
              <a:t> distance) between two strings, str1 and str2 is the number of the number of operations required to transform str2 into str1</a:t>
            </a:r>
          </a:p>
          <a:p>
            <a:pPr marL="342900" indent="-342900">
              <a:buFont typeface="Arial" panose="020B0604020202020204" pitchFamily="34" charset="0"/>
              <a:buChar char="•"/>
            </a:pPr>
            <a:r>
              <a:rPr lang="en-US" sz="2400" dirty="0"/>
              <a:t>Requires a set of operators</a:t>
            </a:r>
          </a:p>
        </p:txBody>
      </p:sp>
      <p:sp>
        <p:nvSpPr>
          <p:cNvPr id="13" name="TextBox 12">
            <a:extLst>
              <a:ext uri="{FF2B5EF4-FFF2-40B4-BE49-F238E27FC236}">
                <a16:creationId xmlns:a16="http://schemas.microsoft.com/office/drawing/2014/main" id="{3B103D17-51E4-4C7F-B549-9665F07929D2}"/>
              </a:ext>
            </a:extLst>
          </p:cNvPr>
          <p:cNvSpPr txBox="1"/>
          <p:nvPr/>
        </p:nvSpPr>
        <p:spPr>
          <a:xfrm>
            <a:off x="7335362" y="6488668"/>
            <a:ext cx="4876800" cy="369332"/>
          </a:xfrm>
          <a:prstGeom prst="rect">
            <a:avLst/>
          </a:prstGeom>
          <a:noFill/>
        </p:spPr>
        <p:txBody>
          <a:bodyPr wrap="square">
            <a:spAutoFit/>
          </a:bodyPr>
          <a:lstStyle/>
          <a:p>
            <a:r>
              <a:rPr lang="en-US"/>
              <a:t>https://viblo.asia/p/edit-distance-L4x5xdQ15BM</a:t>
            </a:r>
            <a:endParaRPr lang="en-US" dirty="0"/>
          </a:p>
        </p:txBody>
      </p:sp>
      <p:pic>
        <p:nvPicPr>
          <p:cNvPr id="7170" name="Picture 2">
            <a:extLst>
              <a:ext uri="{FF2B5EF4-FFF2-40B4-BE49-F238E27FC236}">
                <a16:creationId xmlns:a16="http://schemas.microsoft.com/office/drawing/2014/main" id="{53EB43F7-8253-4DDF-A242-BA96F6F6F8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29400" y="1916294"/>
            <a:ext cx="5431029" cy="30557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18430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8125937" y="1159708"/>
            <a:ext cx="2431627" cy="3642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p:cNvSpPr>
            <a:spLocks noGrp="1"/>
          </p:cNvSpPr>
          <p:nvPr>
            <p:ph type="title"/>
          </p:nvPr>
        </p:nvSpPr>
        <p:spPr>
          <a:xfrm>
            <a:off x="824653" y="0"/>
            <a:ext cx="10515600" cy="1325563"/>
          </a:xfrm>
        </p:spPr>
        <p:txBody>
          <a:bodyPr/>
          <a:lstStyle/>
          <a:p>
            <a:r>
              <a:rPr lang="en-US" dirty="0"/>
              <a:t>Distance metric</a:t>
            </a:r>
          </a:p>
        </p:txBody>
      </p:sp>
      <p:sp>
        <p:nvSpPr>
          <p:cNvPr id="12" name="TextBox 11">
            <a:extLst>
              <a:ext uri="{FF2B5EF4-FFF2-40B4-BE49-F238E27FC236}">
                <a16:creationId xmlns:a16="http://schemas.microsoft.com/office/drawing/2014/main" id="{FFF716B5-7A62-4AF7-9778-3119BFDC1849}"/>
              </a:ext>
            </a:extLst>
          </p:cNvPr>
          <p:cNvSpPr txBox="1"/>
          <p:nvPr/>
        </p:nvSpPr>
        <p:spPr>
          <a:xfrm>
            <a:off x="295275" y="1944869"/>
            <a:ext cx="6096000" cy="4154984"/>
          </a:xfrm>
          <a:prstGeom prst="rect">
            <a:avLst/>
          </a:prstGeom>
          <a:noFill/>
        </p:spPr>
        <p:txBody>
          <a:bodyPr wrap="square">
            <a:spAutoFit/>
          </a:bodyPr>
          <a:lstStyle/>
          <a:p>
            <a:pPr marL="342900" indent="-342900">
              <a:buFont typeface="Arial" panose="020B0604020202020204" pitchFamily="34" charset="0"/>
              <a:buChar char="•"/>
            </a:pPr>
            <a:r>
              <a:rPr lang="en-US" sz="2400" dirty="0"/>
              <a:t>The Edit Distance (</a:t>
            </a:r>
            <a:r>
              <a:rPr lang="en-US" sz="2400" dirty="0" err="1"/>
              <a:t>Levenshtein</a:t>
            </a:r>
            <a:r>
              <a:rPr lang="en-US" sz="2400" dirty="0"/>
              <a:t> distance) between two strings, str1 and str2 is the number of the number of operations required to transform str2 into str1</a:t>
            </a:r>
          </a:p>
          <a:p>
            <a:pPr marL="342900" indent="-342900">
              <a:buFont typeface="Arial" panose="020B0604020202020204" pitchFamily="34" charset="0"/>
              <a:buChar char="•"/>
            </a:pPr>
            <a:r>
              <a:rPr lang="en-US" sz="2400" dirty="0"/>
              <a:t>Requires a set of operators</a:t>
            </a:r>
          </a:p>
          <a:p>
            <a:pPr marL="342900" indent="-342900">
              <a:buFont typeface="Arial" panose="020B0604020202020204" pitchFamily="34" charset="0"/>
              <a:buChar char="•"/>
            </a:pPr>
            <a:r>
              <a:rPr lang="en-US" sz="2400" dirty="0"/>
              <a:t>E. g., graph edit distance with operators for</a:t>
            </a:r>
          </a:p>
          <a:p>
            <a:pPr marL="800100" lvl="1" indent="-342900">
              <a:buFont typeface="Arial" panose="020B0604020202020204" pitchFamily="34" charset="0"/>
              <a:buChar char="•"/>
            </a:pPr>
            <a:r>
              <a:rPr lang="en-US" sz="2400" dirty="0"/>
              <a:t>Edge add/delete</a:t>
            </a:r>
          </a:p>
          <a:p>
            <a:pPr marL="800100" lvl="1" indent="-342900">
              <a:buFont typeface="Arial" panose="020B0604020202020204" pitchFamily="34" charset="0"/>
              <a:buChar char="•"/>
            </a:pPr>
            <a:r>
              <a:rPr lang="en-US" sz="2400" dirty="0"/>
              <a:t>Node add/delete</a:t>
            </a:r>
          </a:p>
          <a:p>
            <a:pPr marL="342900" indent="-342900">
              <a:buFont typeface="Arial" panose="020B0604020202020204" pitchFamily="34" charset="0"/>
              <a:buChar char="•"/>
            </a:pPr>
            <a:r>
              <a:rPr lang="en-US" sz="2400" dirty="0"/>
              <a:t>E. g., distance between two genotype sequences of the same length</a:t>
            </a:r>
          </a:p>
          <a:p>
            <a:pPr marL="800100" lvl="1" indent="-342900">
              <a:buFont typeface="Arial" panose="020B0604020202020204" pitchFamily="34" charset="0"/>
              <a:buChar char="•"/>
            </a:pPr>
            <a:endParaRPr lang="en-US" sz="2400" dirty="0"/>
          </a:p>
        </p:txBody>
      </p:sp>
      <p:sp>
        <p:nvSpPr>
          <p:cNvPr id="13" name="TextBox 12">
            <a:extLst>
              <a:ext uri="{FF2B5EF4-FFF2-40B4-BE49-F238E27FC236}">
                <a16:creationId xmlns:a16="http://schemas.microsoft.com/office/drawing/2014/main" id="{3B103D17-51E4-4C7F-B549-9665F07929D2}"/>
              </a:ext>
            </a:extLst>
          </p:cNvPr>
          <p:cNvSpPr txBox="1"/>
          <p:nvPr/>
        </p:nvSpPr>
        <p:spPr>
          <a:xfrm>
            <a:off x="8411326" y="5134919"/>
            <a:ext cx="4876800" cy="307777"/>
          </a:xfrm>
          <a:prstGeom prst="rect">
            <a:avLst/>
          </a:prstGeom>
          <a:noFill/>
        </p:spPr>
        <p:txBody>
          <a:bodyPr wrap="square">
            <a:spAutoFit/>
          </a:bodyPr>
          <a:lstStyle/>
          <a:p>
            <a:r>
              <a:rPr lang="en-US" sz="1400" dirty="0"/>
              <a:t>https://viblo.asia/p/edit-distance-L4x5xdQ15BM</a:t>
            </a:r>
          </a:p>
        </p:txBody>
      </p:sp>
      <p:pic>
        <p:nvPicPr>
          <p:cNvPr id="8194" name="Picture 2" descr="transforming one graph into the other">
            <a:extLst>
              <a:ext uri="{FF2B5EF4-FFF2-40B4-BE49-F238E27FC236}">
                <a16:creationId xmlns:a16="http://schemas.microsoft.com/office/drawing/2014/main" id="{3552EEAE-79F5-4B44-98FB-35711BD771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78061" y="2485271"/>
            <a:ext cx="5915025" cy="265174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77A5CCD0-D393-4DFB-8FEA-E085DA056E6A}"/>
              </a:ext>
            </a:extLst>
          </p:cNvPr>
          <p:cNvSpPr txBox="1"/>
          <p:nvPr/>
        </p:nvSpPr>
        <p:spPr>
          <a:xfrm>
            <a:off x="8859884" y="4251195"/>
            <a:ext cx="351378" cy="523220"/>
          </a:xfrm>
          <a:prstGeom prst="rect">
            <a:avLst/>
          </a:prstGeom>
          <a:noFill/>
        </p:spPr>
        <p:txBody>
          <a:bodyPr wrap="none" rtlCol="0">
            <a:spAutoFit/>
          </a:bodyPr>
          <a:lstStyle/>
          <a:p>
            <a:r>
              <a:rPr lang="en-US" sz="2800" dirty="0"/>
              <a:t>?</a:t>
            </a:r>
          </a:p>
        </p:txBody>
      </p:sp>
    </p:spTree>
    <p:extLst>
      <p:ext uri="{BB962C8B-B14F-4D97-AF65-F5344CB8AC3E}">
        <p14:creationId xmlns:p14="http://schemas.microsoft.com/office/powerpoint/2010/main" val="2413182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7118765" y="1283533"/>
            <a:ext cx="2431627" cy="3642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 name="TextBox 11"/>
              <p:cNvSpPr txBox="1"/>
              <p:nvPr/>
            </p:nvSpPr>
            <p:spPr>
              <a:xfrm>
                <a:off x="369177" y="1990721"/>
                <a:ext cx="6351950" cy="1634615"/>
              </a:xfrm>
              <a:prstGeom prst="rect">
                <a:avLst/>
              </a:prstGeom>
              <a:noFill/>
            </p:spPr>
            <p:txBody>
              <a:bodyPr wrap="square" rtlCol="0">
                <a:spAutoFit/>
              </a:bodyPr>
              <a:lstStyle/>
              <a:p>
                <a:pPr marL="285750" indent="-285750">
                  <a:buFont typeface="Arial" panose="020B0604020202020204" pitchFamily="34" charset="0"/>
                  <a:buChar char="•"/>
                </a:pPr>
                <a:r>
                  <a:rPr lang="en-US" sz="2000" dirty="0"/>
                  <a:t>e.g. Euclidean Distance b/w observation A and B in 2-D space using feature 1 and 2</a:t>
                </a:r>
              </a:p>
              <a:p>
                <a:r>
                  <a:rPr lang="en-US" sz="2000" dirty="0"/>
                  <a:t>= </a:t>
                </a:r>
                <a14:m>
                  <m:oMath xmlns:m="http://schemas.openxmlformats.org/officeDocument/2006/math">
                    <m:rad>
                      <m:radPr>
                        <m:degHide m:val="on"/>
                        <m:ctrlPr>
                          <a:rPr lang="en-US" sz="2000" i="1">
                            <a:latin typeface="Cambria Math" panose="02040503050406030204" pitchFamily="18" charset="0"/>
                          </a:rPr>
                        </m:ctrlPr>
                      </m:radPr>
                      <m:deg/>
                      <m:e>
                        <m:sSup>
                          <m:sSupPr>
                            <m:ctrlPr>
                              <a:rPr lang="en-US" sz="2000" i="1">
                                <a:latin typeface="Cambria Math" panose="02040503050406030204" pitchFamily="18" charset="0"/>
                              </a:rPr>
                            </m:ctrlPr>
                          </m:sSupPr>
                          <m:e>
                            <m:r>
                              <a:rPr lang="en-US" sz="2000" i="1">
                                <a:latin typeface="Cambria Math" panose="02040503050406030204" pitchFamily="18" charset="0"/>
                              </a:rPr>
                              <m:t>(60−45)</m:t>
                            </m:r>
                          </m:e>
                          <m:sup>
                            <m:r>
                              <a:rPr lang="en-US" sz="2000" i="1">
                                <a:latin typeface="Cambria Math" panose="02040503050406030204" pitchFamily="18" charset="0"/>
                              </a:rPr>
                              <m:t>2</m:t>
                            </m:r>
                          </m:sup>
                        </m:sSup>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(55−40)</m:t>
                            </m:r>
                          </m:e>
                          <m:sup>
                            <m:r>
                              <a:rPr lang="en-US" sz="2000" i="1">
                                <a:latin typeface="Cambria Math" panose="02040503050406030204" pitchFamily="18" charset="0"/>
                              </a:rPr>
                              <m:t>2</m:t>
                            </m:r>
                          </m:sup>
                        </m:sSup>
                      </m:e>
                    </m:rad>
                  </m:oMath>
                </a14:m>
                <a:endParaRPr lang="en-US" sz="2000" dirty="0"/>
              </a:p>
              <a:p>
                <a:pPr marL="285750" indent="-285750">
                  <a:buFont typeface="Arial" panose="020B0604020202020204" pitchFamily="34" charset="0"/>
                  <a:buChar char="•"/>
                </a:pPr>
                <a:endParaRPr lang="en-US" dirty="0"/>
              </a:p>
              <a:p>
                <a:endParaRPr lang="en-US" dirty="0"/>
              </a:p>
            </p:txBody>
          </p:sp>
        </mc:Choice>
        <mc:Fallback xmlns="">
          <p:sp>
            <p:nvSpPr>
              <p:cNvPr id="12" name="TextBox 11"/>
              <p:cNvSpPr txBox="1">
                <a:spLocks noRot="1" noChangeAspect="1" noMove="1" noResize="1" noEditPoints="1" noAdjustHandles="1" noChangeArrowheads="1" noChangeShapeType="1" noTextEdit="1"/>
              </p:cNvSpPr>
              <p:nvPr/>
            </p:nvSpPr>
            <p:spPr>
              <a:xfrm>
                <a:off x="369177" y="1990721"/>
                <a:ext cx="6351950" cy="1634615"/>
              </a:xfrm>
              <a:prstGeom prst="rect">
                <a:avLst/>
              </a:prstGeom>
              <a:blipFill>
                <a:blip r:embed="rId3"/>
                <a:stretch>
                  <a:fillRect l="-1056" t="-2239"/>
                </a:stretch>
              </a:blipFill>
            </p:spPr>
            <p:txBody>
              <a:bodyPr/>
              <a:lstStyle/>
              <a:p>
                <a:r>
                  <a:rPr lang="en-US">
                    <a:noFill/>
                  </a:rPr>
                  <a:t> </a:t>
                </a:r>
              </a:p>
            </p:txBody>
          </p:sp>
        </mc:Fallback>
      </mc:AlternateContent>
      <p:graphicFrame>
        <p:nvGraphicFramePr>
          <p:cNvPr id="4" name="Table 3"/>
          <p:cNvGraphicFramePr>
            <a:graphicFrameLocks noGrp="1"/>
          </p:cNvGraphicFramePr>
          <p:nvPr>
            <p:extLst>
              <p:ext uri="{D42A27DB-BD31-4B8C-83A1-F6EECF244321}">
                <p14:modId xmlns:p14="http://schemas.microsoft.com/office/powerpoint/2010/main" val="2190563924"/>
              </p:ext>
            </p:extLst>
          </p:nvPr>
        </p:nvGraphicFramePr>
        <p:xfrm>
          <a:off x="6011694" y="2563937"/>
          <a:ext cx="5457217" cy="1832232"/>
        </p:xfrm>
        <a:graphic>
          <a:graphicData uri="http://schemas.openxmlformats.org/drawingml/2006/table">
            <a:tbl>
              <a:tblPr/>
              <a:tblGrid>
                <a:gridCol w="1339181">
                  <a:extLst>
                    <a:ext uri="{9D8B030D-6E8A-4147-A177-3AD203B41FA5}">
                      <a16:colId xmlns:a16="http://schemas.microsoft.com/office/drawing/2014/main" val="2809128138"/>
                    </a:ext>
                  </a:extLst>
                </a:gridCol>
                <a:gridCol w="853812">
                  <a:extLst>
                    <a:ext uri="{9D8B030D-6E8A-4147-A177-3AD203B41FA5}">
                      <a16:colId xmlns:a16="http://schemas.microsoft.com/office/drawing/2014/main" val="2667562099"/>
                    </a:ext>
                  </a:extLst>
                </a:gridCol>
                <a:gridCol w="879218">
                  <a:extLst>
                    <a:ext uri="{9D8B030D-6E8A-4147-A177-3AD203B41FA5}">
                      <a16:colId xmlns:a16="http://schemas.microsoft.com/office/drawing/2014/main" val="3553510567"/>
                    </a:ext>
                  </a:extLst>
                </a:gridCol>
                <a:gridCol w="760486">
                  <a:extLst>
                    <a:ext uri="{9D8B030D-6E8A-4147-A177-3AD203B41FA5}">
                      <a16:colId xmlns:a16="http://schemas.microsoft.com/office/drawing/2014/main" val="497599556"/>
                    </a:ext>
                  </a:extLst>
                </a:gridCol>
                <a:gridCol w="749030">
                  <a:extLst>
                    <a:ext uri="{9D8B030D-6E8A-4147-A177-3AD203B41FA5}">
                      <a16:colId xmlns:a16="http://schemas.microsoft.com/office/drawing/2014/main" val="3368297842"/>
                    </a:ext>
                  </a:extLst>
                </a:gridCol>
                <a:gridCol w="875490">
                  <a:extLst>
                    <a:ext uri="{9D8B030D-6E8A-4147-A177-3AD203B41FA5}">
                      <a16:colId xmlns:a16="http://schemas.microsoft.com/office/drawing/2014/main" val="1082688981"/>
                    </a:ext>
                  </a:extLst>
                </a:gridCol>
              </a:tblGrid>
              <a:tr h="610744">
                <a:tc>
                  <a:txBody>
                    <a:bodyPr/>
                    <a:lstStyle/>
                    <a:p>
                      <a:pPr algn="l" fontAlgn="b"/>
                      <a:r>
                        <a:rPr lang="en-US" sz="1600" b="0" i="0" u="none" strike="noStrike" dirty="0">
                          <a:solidFill>
                            <a:srgbClr val="000000"/>
                          </a:solidFill>
                          <a:effectLst/>
                          <a:latin typeface="Calibri" panose="020F0502020204030204" pitchFamily="34" charset="0"/>
                        </a:rPr>
                        <a:t>Observation\features</a:t>
                      </a:r>
                    </a:p>
                  </a:txBody>
                  <a:tcPr marL="5359" marR="5359" marT="5359"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l" fontAlgn="b"/>
                      <a:r>
                        <a:rPr lang="en-US" sz="1600" b="0" i="0" u="none" strike="noStrike" dirty="0">
                          <a:solidFill>
                            <a:srgbClr val="000000"/>
                          </a:solidFill>
                          <a:effectLst/>
                          <a:latin typeface="Calibri" panose="020F0502020204030204" pitchFamily="34" charset="0"/>
                        </a:rPr>
                        <a:t>Feature 1</a:t>
                      </a:r>
                    </a:p>
                  </a:txBody>
                  <a:tcPr marL="5359" marR="5359" marT="5359" marB="0" anchor="b">
                    <a:lnL>
                      <a:noFill/>
                    </a:lnL>
                    <a:lnR>
                      <a:noFill/>
                    </a:lnR>
                    <a:lnT>
                      <a:noFill/>
                    </a:lnT>
                    <a:lnB w="12700" cap="flat" cmpd="sng" algn="ctr">
                      <a:solidFill>
                        <a:schemeClr val="tx1"/>
                      </a:solidFill>
                      <a:prstDash val="solid"/>
                      <a:round/>
                      <a:headEnd type="none" w="med" len="med"/>
                      <a:tailEnd type="none" w="med" len="med"/>
                    </a:lnB>
                    <a:solidFill>
                      <a:srgbClr val="808080"/>
                    </a:solidFill>
                  </a:tcPr>
                </a:tc>
                <a:tc>
                  <a:txBody>
                    <a:bodyPr/>
                    <a:lstStyle/>
                    <a:p>
                      <a:pPr algn="l" fontAlgn="b"/>
                      <a:r>
                        <a:rPr lang="en-US" sz="1600" b="0" i="0" u="none" strike="noStrike" dirty="0">
                          <a:solidFill>
                            <a:srgbClr val="000000"/>
                          </a:solidFill>
                          <a:effectLst/>
                          <a:latin typeface="Calibri" panose="020F0502020204030204" pitchFamily="34" charset="0"/>
                        </a:rPr>
                        <a:t>Feature 2</a:t>
                      </a:r>
                    </a:p>
                  </a:txBody>
                  <a:tcPr marL="5359" marR="5359" marT="5359" marB="0" anchor="b">
                    <a:lnL>
                      <a:noFill/>
                    </a:lnL>
                    <a:lnR>
                      <a:noFill/>
                    </a:lnR>
                    <a:lnT>
                      <a:noFill/>
                    </a:lnT>
                    <a:lnB w="12700" cap="flat" cmpd="sng" algn="ctr">
                      <a:solidFill>
                        <a:schemeClr val="tx1"/>
                      </a:solidFill>
                      <a:prstDash val="solid"/>
                      <a:round/>
                      <a:headEnd type="none" w="med" len="med"/>
                      <a:tailEnd type="none" w="med" len="med"/>
                    </a:lnB>
                    <a:solidFill>
                      <a:srgbClr val="808080"/>
                    </a:solidFill>
                  </a:tcPr>
                </a:tc>
                <a:tc>
                  <a:txBody>
                    <a:bodyPr/>
                    <a:lstStyle/>
                    <a:p>
                      <a:pPr algn="l" fontAlgn="b"/>
                      <a:r>
                        <a:rPr lang="en-US" sz="1600" b="0" i="0" u="none" strike="noStrike" dirty="0">
                          <a:solidFill>
                            <a:srgbClr val="000000"/>
                          </a:solidFill>
                          <a:effectLst/>
                          <a:latin typeface="Calibri" panose="020F0502020204030204" pitchFamily="34" charset="0"/>
                        </a:rPr>
                        <a:t>Feature 3</a:t>
                      </a:r>
                    </a:p>
                  </a:txBody>
                  <a:tcPr marL="5359" marR="5359" marT="5359" marB="0" anchor="b">
                    <a:lnL>
                      <a:noFill/>
                    </a:lnL>
                    <a:lnR>
                      <a:noFill/>
                    </a:lnR>
                    <a:lnT>
                      <a:noFill/>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US" sz="1600" b="0" i="0" u="none" strike="noStrike" dirty="0">
                          <a:solidFill>
                            <a:srgbClr val="000000"/>
                          </a:solidFill>
                          <a:effectLst/>
                          <a:latin typeface="Calibri" panose="020F0502020204030204" pitchFamily="34" charset="0"/>
                        </a:rPr>
                        <a:t>Feature 4</a:t>
                      </a:r>
                    </a:p>
                  </a:txBody>
                  <a:tcPr marL="5359" marR="5359" marT="5359" marB="0" anchor="b">
                    <a:lnL>
                      <a:noFill/>
                    </a:lnL>
                    <a:lnR>
                      <a:noFill/>
                    </a:lnR>
                    <a:lnT>
                      <a:noFill/>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US" sz="1600" b="0" i="0" u="none" strike="noStrike" dirty="0">
                          <a:solidFill>
                            <a:srgbClr val="000000"/>
                          </a:solidFill>
                          <a:effectLst/>
                          <a:latin typeface="Calibri" panose="020F0502020204030204" pitchFamily="34" charset="0"/>
                        </a:rPr>
                        <a:t>Feature 5</a:t>
                      </a:r>
                    </a:p>
                  </a:txBody>
                  <a:tcPr marL="5359" marR="5359" marT="5359" marB="0" anchor="b">
                    <a:lnL>
                      <a:noFill/>
                    </a:lnL>
                    <a:lnR>
                      <a:noFill/>
                    </a:lnR>
                    <a:lnT>
                      <a:noFill/>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1805200"/>
                  </a:ext>
                </a:extLst>
              </a:tr>
              <a:tr h="610744">
                <a:tc>
                  <a:txBody>
                    <a:bodyPr/>
                    <a:lstStyle/>
                    <a:p>
                      <a:pPr algn="l" fontAlgn="b"/>
                      <a:r>
                        <a:rPr lang="en-US" sz="1600" b="0" i="0" u="none" strike="noStrike" dirty="0">
                          <a:solidFill>
                            <a:srgbClr val="000000"/>
                          </a:solidFill>
                          <a:effectLst/>
                          <a:latin typeface="Calibri" panose="020F0502020204030204" pitchFamily="34" charset="0"/>
                        </a:rPr>
                        <a:t>Observation A</a:t>
                      </a:r>
                    </a:p>
                  </a:txBody>
                  <a:tcPr marL="5359" marR="5359" marT="5359" marB="0" anchor="b">
                    <a:lnL>
                      <a:noFill/>
                    </a:lnL>
                    <a:lnR>
                      <a:noFill/>
                    </a:lnR>
                    <a:lnT w="12700" cap="flat" cmpd="sng" algn="ctr">
                      <a:solidFill>
                        <a:schemeClr val="tx1"/>
                      </a:solidFill>
                      <a:prstDash val="solid"/>
                      <a:round/>
                      <a:headEnd type="none" w="med" len="med"/>
                      <a:tailEnd type="none" w="med" len="med"/>
                    </a:lnT>
                    <a:lnB>
                      <a:noFill/>
                    </a:lnB>
                  </a:tcPr>
                </a:tc>
                <a:tc>
                  <a:txBody>
                    <a:bodyPr/>
                    <a:lstStyle/>
                    <a:p>
                      <a:pPr algn="r" fontAlgn="b"/>
                      <a:r>
                        <a:rPr lang="en-US" sz="1600" b="0" i="0" u="none" strike="noStrike">
                          <a:solidFill>
                            <a:srgbClr val="000000"/>
                          </a:solidFill>
                          <a:effectLst/>
                          <a:latin typeface="Calibri" panose="020F0502020204030204" pitchFamily="34" charset="0"/>
                        </a:rPr>
                        <a:t>45</a:t>
                      </a:r>
                    </a:p>
                  </a:txBody>
                  <a:tcPr marL="5359" marR="5359" marT="5359" marB="0" anchor="b">
                    <a:lnL>
                      <a:noFill/>
                    </a:lnL>
                    <a:lnR>
                      <a:noFill/>
                    </a:lnR>
                    <a:lnT w="12700" cap="flat" cmpd="sng" algn="ctr">
                      <a:solidFill>
                        <a:schemeClr val="tx1"/>
                      </a:solidFill>
                      <a:prstDash val="solid"/>
                      <a:round/>
                      <a:headEnd type="none" w="med" len="med"/>
                      <a:tailEnd type="none" w="med" len="med"/>
                    </a:lnT>
                    <a:lnB>
                      <a:noFill/>
                    </a:lnB>
                    <a:solidFill>
                      <a:srgbClr val="808080"/>
                    </a:solidFill>
                  </a:tcPr>
                </a:tc>
                <a:tc>
                  <a:txBody>
                    <a:bodyPr/>
                    <a:lstStyle/>
                    <a:p>
                      <a:pPr algn="r" fontAlgn="b"/>
                      <a:r>
                        <a:rPr lang="en-US" sz="1600" b="0" i="0" u="none" strike="noStrike" dirty="0">
                          <a:solidFill>
                            <a:srgbClr val="000000"/>
                          </a:solidFill>
                          <a:effectLst/>
                          <a:latin typeface="Calibri" panose="020F0502020204030204" pitchFamily="34" charset="0"/>
                        </a:rPr>
                        <a:t>40</a:t>
                      </a:r>
                    </a:p>
                  </a:txBody>
                  <a:tcPr marL="5359" marR="5359" marT="5359" marB="0" anchor="b">
                    <a:lnL>
                      <a:noFill/>
                    </a:lnL>
                    <a:lnR>
                      <a:noFill/>
                    </a:lnR>
                    <a:lnT w="12700" cap="flat" cmpd="sng" algn="ctr">
                      <a:solidFill>
                        <a:schemeClr val="tx1"/>
                      </a:solidFill>
                      <a:prstDash val="solid"/>
                      <a:round/>
                      <a:headEnd type="none" w="med" len="med"/>
                      <a:tailEnd type="none" w="med" len="med"/>
                    </a:lnT>
                    <a:lnB>
                      <a:noFill/>
                    </a:lnB>
                    <a:solidFill>
                      <a:srgbClr val="808080"/>
                    </a:solidFill>
                  </a:tcPr>
                </a:tc>
                <a:tc>
                  <a:txBody>
                    <a:bodyPr/>
                    <a:lstStyle/>
                    <a:p>
                      <a:pPr algn="r" fontAlgn="b"/>
                      <a:r>
                        <a:rPr lang="en-US" sz="1600" b="0" i="0" u="none" strike="noStrike" dirty="0">
                          <a:solidFill>
                            <a:srgbClr val="000000"/>
                          </a:solidFill>
                          <a:effectLst/>
                          <a:latin typeface="Calibri" panose="020F0502020204030204" pitchFamily="34" charset="0"/>
                        </a:rPr>
                        <a:t>35</a:t>
                      </a:r>
                    </a:p>
                  </a:txBody>
                  <a:tcPr marL="5359" marR="5359" marT="5359" marB="0" anchor="b">
                    <a:lnL>
                      <a:noFill/>
                    </a:lnL>
                    <a:lnR>
                      <a:noFill/>
                    </a:lnR>
                    <a:lnT w="12700" cap="flat" cmpd="sng" algn="ctr">
                      <a:solidFill>
                        <a:schemeClr val="tx1"/>
                      </a:solidFill>
                      <a:prstDash val="solid"/>
                      <a:round/>
                      <a:headEnd type="none" w="med" len="med"/>
                      <a:tailEnd type="none" w="med" len="med"/>
                    </a:lnT>
                    <a:lnB>
                      <a:noFill/>
                    </a:lnB>
                    <a:solidFill>
                      <a:schemeClr val="bg1"/>
                    </a:solidFill>
                  </a:tcPr>
                </a:tc>
                <a:tc>
                  <a:txBody>
                    <a:bodyPr/>
                    <a:lstStyle/>
                    <a:p>
                      <a:pPr algn="r" fontAlgn="b"/>
                      <a:r>
                        <a:rPr lang="en-US" sz="1600" b="0" i="0" u="none" strike="noStrike" dirty="0">
                          <a:solidFill>
                            <a:srgbClr val="000000"/>
                          </a:solidFill>
                          <a:effectLst/>
                          <a:latin typeface="Calibri" panose="020F0502020204030204" pitchFamily="34" charset="0"/>
                        </a:rPr>
                        <a:t>35</a:t>
                      </a:r>
                    </a:p>
                  </a:txBody>
                  <a:tcPr marL="5359" marR="5359" marT="5359" marB="0" anchor="b">
                    <a:lnL>
                      <a:noFill/>
                    </a:lnL>
                    <a:lnR>
                      <a:noFill/>
                    </a:lnR>
                    <a:lnT w="12700" cap="flat" cmpd="sng" algn="ctr">
                      <a:solidFill>
                        <a:schemeClr val="tx1"/>
                      </a:solidFill>
                      <a:prstDash val="solid"/>
                      <a:round/>
                      <a:headEnd type="none" w="med" len="med"/>
                      <a:tailEnd type="none" w="med" len="med"/>
                    </a:lnT>
                    <a:lnB>
                      <a:noFill/>
                    </a:lnB>
                    <a:solidFill>
                      <a:schemeClr val="bg1"/>
                    </a:solidFill>
                  </a:tcPr>
                </a:tc>
                <a:tc>
                  <a:txBody>
                    <a:bodyPr/>
                    <a:lstStyle/>
                    <a:p>
                      <a:pPr algn="r" fontAlgn="b"/>
                      <a:r>
                        <a:rPr lang="en-US" sz="1600" b="0" i="0" u="none" strike="noStrike" dirty="0">
                          <a:solidFill>
                            <a:srgbClr val="000000"/>
                          </a:solidFill>
                          <a:effectLst/>
                          <a:latin typeface="Calibri" panose="020F0502020204030204" pitchFamily="34" charset="0"/>
                        </a:rPr>
                        <a:t>56</a:t>
                      </a:r>
                    </a:p>
                  </a:txBody>
                  <a:tcPr marL="5359" marR="5359" marT="5359" marB="0" anchor="b">
                    <a:lnL>
                      <a:noFill/>
                    </a:lnL>
                    <a:lnR>
                      <a:noFill/>
                    </a:lnR>
                    <a:lnT w="12700" cap="flat" cmpd="sng" algn="ctr">
                      <a:solidFill>
                        <a:schemeClr val="tx1"/>
                      </a:solidFill>
                      <a:prstDash val="solid"/>
                      <a:round/>
                      <a:headEnd type="none" w="med" len="med"/>
                      <a:tailEnd type="none" w="med" len="med"/>
                    </a:lnT>
                    <a:lnB>
                      <a:noFill/>
                    </a:lnB>
                    <a:solidFill>
                      <a:schemeClr val="bg1"/>
                    </a:solidFill>
                  </a:tcPr>
                </a:tc>
                <a:extLst>
                  <a:ext uri="{0D108BD9-81ED-4DB2-BD59-A6C34878D82A}">
                    <a16:rowId xmlns:a16="http://schemas.microsoft.com/office/drawing/2014/main" val="2537553975"/>
                  </a:ext>
                </a:extLst>
              </a:tr>
              <a:tr h="610744">
                <a:tc>
                  <a:txBody>
                    <a:bodyPr/>
                    <a:lstStyle/>
                    <a:p>
                      <a:pPr algn="l" fontAlgn="b"/>
                      <a:r>
                        <a:rPr lang="en-US" sz="1600" b="0" i="0" u="none" strike="noStrike" dirty="0">
                          <a:solidFill>
                            <a:srgbClr val="000000"/>
                          </a:solidFill>
                          <a:effectLst/>
                          <a:latin typeface="Calibri" panose="020F0502020204030204" pitchFamily="34" charset="0"/>
                        </a:rPr>
                        <a:t>Observation B</a:t>
                      </a:r>
                    </a:p>
                  </a:txBody>
                  <a:tcPr marL="5359" marR="5359" marT="5359" marB="0" anchor="b">
                    <a:lnL>
                      <a:noFill/>
                    </a:lnL>
                    <a:lnR>
                      <a:noFill/>
                    </a:lnR>
                    <a:lnT>
                      <a:noFill/>
                    </a:lnT>
                    <a:lnB>
                      <a:noFill/>
                    </a:lnB>
                  </a:tcPr>
                </a:tc>
                <a:tc>
                  <a:txBody>
                    <a:bodyPr/>
                    <a:lstStyle/>
                    <a:p>
                      <a:pPr algn="r" fontAlgn="b"/>
                      <a:r>
                        <a:rPr lang="en-US" sz="1600" b="0" i="0" u="none" strike="noStrike" dirty="0">
                          <a:solidFill>
                            <a:srgbClr val="000000"/>
                          </a:solidFill>
                          <a:effectLst/>
                          <a:latin typeface="Calibri" panose="020F0502020204030204" pitchFamily="34" charset="0"/>
                        </a:rPr>
                        <a:t>60</a:t>
                      </a:r>
                    </a:p>
                  </a:txBody>
                  <a:tcPr marL="5359" marR="5359" marT="5359" marB="0" anchor="b">
                    <a:lnL>
                      <a:noFill/>
                    </a:lnL>
                    <a:lnR>
                      <a:noFill/>
                    </a:lnR>
                    <a:lnT>
                      <a:noFill/>
                    </a:lnT>
                    <a:lnB>
                      <a:noFill/>
                    </a:lnB>
                    <a:solidFill>
                      <a:srgbClr val="808080"/>
                    </a:solidFill>
                  </a:tcPr>
                </a:tc>
                <a:tc>
                  <a:txBody>
                    <a:bodyPr/>
                    <a:lstStyle/>
                    <a:p>
                      <a:pPr algn="r" fontAlgn="b"/>
                      <a:r>
                        <a:rPr lang="en-US" sz="1600" b="0" i="0" u="none" strike="noStrike" dirty="0">
                          <a:solidFill>
                            <a:srgbClr val="000000"/>
                          </a:solidFill>
                          <a:effectLst/>
                          <a:latin typeface="Calibri" panose="020F0502020204030204" pitchFamily="34" charset="0"/>
                        </a:rPr>
                        <a:t>55</a:t>
                      </a:r>
                    </a:p>
                  </a:txBody>
                  <a:tcPr marL="5359" marR="5359" marT="5359" marB="0" anchor="b">
                    <a:lnL>
                      <a:noFill/>
                    </a:lnL>
                    <a:lnR>
                      <a:noFill/>
                    </a:lnR>
                    <a:lnT>
                      <a:noFill/>
                    </a:lnT>
                    <a:lnB>
                      <a:noFill/>
                    </a:lnB>
                    <a:solidFill>
                      <a:srgbClr val="808080"/>
                    </a:solidFill>
                  </a:tcPr>
                </a:tc>
                <a:tc>
                  <a:txBody>
                    <a:bodyPr/>
                    <a:lstStyle/>
                    <a:p>
                      <a:pPr algn="r" fontAlgn="b"/>
                      <a:r>
                        <a:rPr lang="en-US" sz="1600" b="0" i="0" u="none" strike="noStrike" dirty="0">
                          <a:solidFill>
                            <a:srgbClr val="000000"/>
                          </a:solidFill>
                          <a:effectLst/>
                          <a:latin typeface="Calibri" panose="020F0502020204030204" pitchFamily="34" charset="0"/>
                        </a:rPr>
                        <a:t>50</a:t>
                      </a:r>
                    </a:p>
                  </a:txBody>
                  <a:tcPr marL="5359" marR="5359" marT="5359" marB="0" anchor="b">
                    <a:lnL>
                      <a:noFill/>
                    </a:lnL>
                    <a:lnR>
                      <a:noFill/>
                    </a:lnR>
                    <a:lnT>
                      <a:noFill/>
                    </a:lnT>
                    <a:lnB>
                      <a:noFill/>
                    </a:lnB>
                    <a:solidFill>
                      <a:schemeClr val="bg1"/>
                    </a:solidFill>
                  </a:tcPr>
                </a:tc>
                <a:tc>
                  <a:txBody>
                    <a:bodyPr/>
                    <a:lstStyle/>
                    <a:p>
                      <a:pPr algn="r" fontAlgn="b"/>
                      <a:r>
                        <a:rPr lang="en-US" sz="1600" b="0" i="0" u="none" strike="noStrike" dirty="0">
                          <a:solidFill>
                            <a:srgbClr val="000000"/>
                          </a:solidFill>
                          <a:effectLst/>
                          <a:latin typeface="Calibri" panose="020F0502020204030204" pitchFamily="34" charset="0"/>
                        </a:rPr>
                        <a:t>50</a:t>
                      </a:r>
                    </a:p>
                  </a:txBody>
                  <a:tcPr marL="5359" marR="5359" marT="5359" marB="0" anchor="b">
                    <a:lnL>
                      <a:noFill/>
                    </a:lnL>
                    <a:lnR>
                      <a:noFill/>
                    </a:lnR>
                    <a:lnT>
                      <a:noFill/>
                    </a:lnT>
                    <a:lnB>
                      <a:noFill/>
                    </a:lnB>
                    <a:solidFill>
                      <a:schemeClr val="bg1"/>
                    </a:solidFill>
                  </a:tcPr>
                </a:tc>
                <a:tc>
                  <a:txBody>
                    <a:bodyPr/>
                    <a:lstStyle/>
                    <a:p>
                      <a:pPr algn="r" fontAlgn="b"/>
                      <a:r>
                        <a:rPr lang="en-US" sz="1600" b="0" i="0" u="none" strike="noStrike" dirty="0">
                          <a:solidFill>
                            <a:srgbClr val="000000"/>
                          </a:solidFill>
                          <a:effectLst/>
                          <a:latin typeface="Calibri" panose="020F0502020204030204" pitchFamily="34" charset="0"/>
                        </a:rPr>
                        <a:t>71</a:t>
                      </a:r>
                    </a:p>
                  </a:txBody>
                  <a:tcPr marL="5359" marR="5359" marT="5359" marB="0" anchor="b">
                    <a:lnL>
                      <a:noFill/>
                    </a:lnL>
                    <a:lnR>
                      <a:noFill/>
                    </a:lnR>
                    <a:lnT>
                      <a:noFill/>
                    </a:lnT>
                    <a:lnB>
                      <a:noFill/>
                    </a:lnB>
                    <a:solidFill>
                      <a:schemeClr val="bg1"/>
                    </a:solidFill>
                  </a:tcPr>
                </a:tc>
                <a:extLst>
                  <a:ext uri="{0D108BD9-81ED-4DB2-BD59-A6C34878D82A}">
                    <a16:rowId xmlns:a16="http://schemas.microsoft.com/office/drawing/2014/main" val="2857319171"/>
                  </a:ext>
                </a:extLst>
              </a:tr>
            </a:tbl>
          </a:graphicData>
        </a:graphic>
      </p:graphicFrame>
      <p:sp>
        <p:nvSpPr>
          <p:cNvPr id="7" name="Title 1"/>
          <p:cNvSpPr>
            <a:spLocks noGrp="1"/>
          </p:cNvSpPr>
          <p:nvPr>
            <p:ph type="title"/>
          </p:nvPr>
        </p:nvSpPr>
        <p:spPr>
          <a:xfrm>
            <a:off x="0" y="0"/>
            <a:ext cx="12192000" cy="1325563"/>
          </a:xfrm>
        </p:spPr>
        <p:txBody>
          <a:bodyPr/>
          <a:lstStyle/>
          <a:p>
            <a:r>
              <a:rPr lang="en-US" dirty="0"/>
              <a:t>Distance among data points in multi-dimensional space</a:t>
            </a:r>
          </a:p>
        </p:txBody>
      </p:sp>
      <p:pic>
        <p:nvPicPr>
          <p:cNvPr id="6" name="Picture 8" descr="euclidean distance formula">
            <a:extLst>
              <a:ext uri="{FF2B5EF4-FFF2-40B4-BE49-F238E27FC236}">
                <a16:creationId xmlns:a16="http://schemas.microsoft.com/office/drawing/2014/main" id="{C0A84AB0-DA27-4EDB-B852-AB3B118DF35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1025" y="3310665"/>
            <a:ext cx="2886075" cy="1400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96053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2" name="TextBox 11"/>
              <p:cNvSpPr txBox="1"/>
              <p:nvPr/>
            </p:nvSpPr>
            <p:spPr>
              <a:xfrm>
                <a:off x="235625" y="2912200"/>
                <a:ext cx="7373865" cy="3238451"/>
              </a:xfrm>
              <a:prstGeom prst="rect">
                <a:avLst/>
              </a:prstGeom>
              <a:noFill/>
            </p:spPr>
            <p:txBody>
              <a:bodyPr wrap="square" rtlCol="0">
                <a:spAutoFit/>
              </a:bodyPr>
              <a:lstStyle/>
              <a:p>
                <a:pPr marL="285750" indent="-285750">
                  <a:buFont typeface="Arial" panose="020B0604020202020204" pitchFamily="34" charset="0"/>
                  <a:buChar char="•"/>
                </a:pPr>
                <a:r>
                  <a:rPr lang="en-US" sz="2000" dirty="0"/>
                  <a:t>E. g., Euclidean Distance b/w observation A and B in 2-D space (Feature 1 and 2)</a:t>
                </a:r>
              </a:p>
              <a:p>
                <a:r>
                  <a:rPr lang="en-US" sz="2000" dirty="0"/>
                  <a:t>= </a:t>
                </a:r>
                <a14:m>
                  <m:oMath xmlns:m="http://schemas.openxmlformats.org/officeDocument/2006/math">
                    <m:rad>
                      <m:radPr>
                        <m:degHide m:val="on"/>
                        <m:ctrlPr>
                          <a:rPr lang="en-US" sz="2000" i="1">
                            <a:latin typeface="Cambria Math" panose="02040503050406030204" pitchFamily="18" charset="0"/>
                          </a:rPr>
                        </m:ctrlPr>
                      </m:radPr>
                      <m:deg/>
                      <m:e>
                        <m:sSup>
                          <m:sSupPr>
                            <m:ctrlPr>
                              <a:rPr lang="en-US" sz="2000" i="1">
                                <a:latin typeface="Cambria Math" panose="02040503050406030204" pitchFamily="18" charset="0"/>
                              </a:rPr>
                            </m:ctrlPr>
                          </m:sSupPr>
                          <m:e>
                            <m:r>
                              <a:rPr lang="en-US" sz="2000" i="1">
                                <a:latin typeface="Cambria Math" panose="02040503050406030204" pitchFamily="18" charset="0"/>
                              </a:rPr>
                              <m:t>(60−45)</m:t>
                            </m:r>
                          </m:e>
                          <m:sup>
                            <m:r>
                              <a:rPr lang="en-US" sz="2000" i="1">
                                <a:latin typeface="Cambria Math" panose="02040503050406030204" pitchFamily="18" charset="0"/>
                              </a:rPr>
                              <m:t>2</m:t>
                            </m:r>
                          </m:sup>
                        </m:sSup>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(55−40)</m:t>
                            </m:r>
                          </m:e>
                          <m:sup>
                            <m:r>
                              <a:rPr lang="en-US" sz="2000" i="1">
                                <a:latin typeface="Cambria Math" panose="02040503050406030204" pitchFamily="18" charset="0"/>
                              </a:rPr>
                              <m:t>2</m:t>
                            </m:r>
                          </m:sup>
                        </m:sSup>
                      </m:e>
                    </m:rad>
                  </m:oMath>
                </a14:m>
                <a:endParaRPr lang="en-US" sz="2000" dirty="0"/>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E. g., Euclidean Distance b/w observation A and B in 5-D space (Feature 1~5)</a:t>
                </a:r>
              </a:p>
              <a:p>
                <a:r>
                  <a:rPr lang="en-US" sz="2000" dirty="0"/>
                  <a:t>=</a:t>
                </a:r>
                <a14:m>
                  <m:oMath xmlns:m="http://schemas.openxmlformats.org/officeDocument/2006/math">
                    <m:rad>
                      <m:radPr>
                        <m:degHide m:val="on"/>
                        <m:ctrlPr>
                          <a:rPr lang="en-US" sz="2000" i="1">
                            <a:latin typeface="Cambria Math" panose="02040503050406030204" pitchFamily="18" charset="0"/>
                          </a:rPr>
                        </m:ctrlPr>
                      </m:radPr>
                      <m:deg/>
                      <m:e>
                        <m:sSup>
                          <m:sSupPr>
                            <m:ctrlPr>
                              <a:rPr lang="en-US" sz="2000" i="1">
                                <a:latin typeface="Cambria Math" panose="02040503050406030204" pitchFamily="18" charset="0"/>
                              </a:rPr>
                            </m:ctrlPr>
                          </m:sSupPr>
                          <m:e>
                            <m:r>
                              <a:rPr lang="en-US" sz="2000" i="1">
                                <a:latin typeface="Cambria Math" panose="02040503050406030204" pitchFamily="18" charset="0"/>
                              </a:rPr>
                              <m:t>(60−45)</m:t>
                            </m:r>
                          </m:e>
                          <m:sup>
                            <m:r>
                              <a:rPr lang="en-US" sz="2000" i="1">
                                <a:latin typeface="Cambria Math" panose="02040503050406030204" pitchFamily="18" charset="0"/>
                              </a:rPr>
                              <m:t>2</m:t>
                            </m:r>
                          </m:sup>
                        </m:sSup>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(55−40)</m:t>
                            </m:r>
                          </m:e>
                          <m:sup>
                            <m:r>
                              <a:rPr lang="en-US" sz="2000" i="1">
                                <a:latin typeface="Cambria Math" panose="02040503050406030204" pitchFamily="18" charset="0"/>
                              </a:rPr>
                              <m:t>2</m:t>
                            </m:r>
                          </m:sup>
                        </m:sSup>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(50−35)</m:t>
                            </m:r>
                          </m:e>
                          <m:sup>
                            <m:r>
                              <a:rPr lang="en-US" sz="2000" i="1">
                                <a:latin typeface="Cambria Math" panose="02040503050406030204" pitchFamily="18" charset="0"/>
                              </a:rPr>
                              <m:t>2</m:t>
                            </m:r>
                          </m:sup>
                        </m:sSup>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(50−35)</m:t>
                            </m:r>
                          </m:e>
                          <m:sup>
                            <m:r>
                              <a:rPr lang="en-US" sz="2000" i="1">
                                <a:latin typeface="Cambria Math" panose="02040503050406030204" pitchFamily="18" charset="0"/>
                              </a:rPr>
                              <m:t>2</m:t>
                            </m:r>
                          </m:sup>
                        </m:sSup>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(71−56)</m:t>
                            </m:r>
                          </m:e>
                          <m:sup>
                            <m:r>
                              <a:rPr lang="en-US" sz="2000" b="0" i="1" smtClean="0">
                                <a:latin typeface="Cambria Math" panose="02040503050406030204" pitchFamily="18" charset="0"/>
                              </a:rPr>
                              <m:t>2</m:t>
                            </m:r>
                          </m:sup>
                        </m:sSup>
                      </m:e>
                    </m:rad>
                  </m:oMath>
                </a14:m>
                <a:endParaRPr lang="en-US" sz="2000" dirty="0"/>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endParaRPr lang="en-US" dirty="0"/>
              </a:p>
              <a:p>
                <a:endParaRPr lang="en-US" dirty="0"/>
              </a:p>
            </p:txBody>
          </p:sp>
        </mc:Choice>
        <mc:Fallback xmlns="">
          <p:sp>
            <p:nvSpPr>
              <p:cNvPr id="12" name="TextBox 11"/>
              <p:cNvSpPr txBox="1">
                <a:spLocks noRot="1" noChangeAspect="1" noMove="1" noResize="1" noEditPoints="1" noAdjustHandles="1" noChangeArrowheads="1" noChangeShapeType="1" noTextEdit="1"/>
              </p:cNvSpPr>
              <p:nvPr/>
            </p:nvSpPr>
            <p:spPr>
              <a:xfrm>
                <a:off x="235625" y="2912200"/>
                <a:ext cx="7373865" cy="3238451"/>
              </a:xfrm>
              <a:prstGeom prst="rect">
                <a:avLst/>
              </a:prstGeom>
              <a:blipFill>
                <a:blip r:embed="rId3"/>
                <a:stretch>
                  <a:fillRect l="-859" t="-1172"/>
                </a:stretch>
              </a:blipFill>
            </p:spPr>
            <p:txBody>
              <a:bodyPr/>
              <a:lstStyle/>
              <a:p>
                <a:r>
                  <a:rPr lang="en-US">
                    <a:noFill/>
                  </a:rPr>
                  <a:t> </a:t>
                </a:r>
              </a:p>
            </p:txBody>
          </p:sp>
        </mc:Fallback>
      </mc:AlternateContent>
      <p:sp>
        <p:nvSpPr>
          <p:cNvPr id="7" name="Title 1"/>
          <p:cNvSpPr>
            <a:spLocks noGrp="1"/>
          </p:cNvSpPr>
          <p:nvPr>
            <p:ph type="title"/>
          </p:nvPr>
        </p:nvSpPr>
        <p:spPr>
          <a:xfrm>
            <a:off x="0" y="0"/>
            <a:ext cx="12192000" cy="1325563"/>
          </a:xfrm>
        </p:spPr>
        <p:txBody>
          <a:bodyPr/>
          <a:lstStyle/>
          <a:p>
            <a:r>
              <a:rPr lang="en-US" dirty="0"/>
              <a:t>Distance among data points in multi-dimensional space</a:t>
            </a:r>
          </a:p>
        </p:txBody>
      </p:sp>
      <p:graphicFrame>
        <p:nvGraphicFramePr>
          <p:cNvPr id="8" name="Table 7">
            <a:extLst>
              <a:ext uri="{FF2B5EF4-FFF2-40B4-BE49-F238E27FC236}">
                <a16:creationId xmlns:a16="http://schemas.microsoft.com/office/drawing/2014/main" id="{CA70D557-1580-42AC-9EF3-68B46A6CD68D}"/>
              </a:ext>
            </a:extLst>
          </p:cNvPr>
          <p:cNvGraphicFramePr>
            <a:graphicFrameLocks noGrp="1"/>
          </p:cNvGraphicFramePr>
          <p:nvPr>
            <p:extLst>
              <p:ext uri="{D42A27DB-BD31-4B8C-83A1-F6EECF244321}">
                <p14:modId xmlns:p14="http://schemas.microsoft.com/office/powerpoint/2010/main" val="2266674"/>
              </p:ext>
            </p:extLst>
          </p:nvPr>
        </p:nvGraphicFramePr>
        <p:xfrm>
          <a:off x="5728138" y="797904"/>
          <a:ext cx="6138108" cy="1832232"/>
        </p:xfrm>
        <a:graphic>
          <a:graphicData uri="http://schemas.openxmlformats.org/drawingml/2006/table">
            <a:tbl>
              <a:tblPr/>
              <a:tblGrid>
                <a:gridCol w="1819516">
                  <a:extLst>
                    <a:ext uri="{9D8B030D-6E8A-4147-A177-3AD203B41FA5}">
                      <a16:colId xmlns:a16="http://schemas.microsoft.com/office/drawing/2014/main" val="2809128138"/>
                    </a:ext>
                  </a:extLst>
                </a:gridCol>
                <a:gridCol w="895394">
                  <a:extLst>
                    <a:ext uri="{9D8B030D-6E8A-4147-A177-3AD203B41FA5}">
                      <a16:colId xmlns:a16="http://schemas.microsoft.com/office/drawing/2014/main" val="2667562099"/>
                    </a:ext>
                  </a:extLst>
                </a:gridCol>
                <a:gridCol w="922038">
                  <a:extLst>
                    <a:ext uri="{9D8B030D-6E8A-4147-A177-3AD203B41FA5}">
                      <a16:colId xmlns:a16="http://schemas.microsoft.com/office/drawing/2014/main" val="3553510567"/>
                    </a:ext>
                  </a:extLst>
                </a:gridCol>
                <a:gridCol w="797523">
                  <a:extLst>
                    <a:ext uri="{9D8B030D-6E8A-4147-A177-3AD203B41FA5}">
                      <a16:colId xmlns:a16="http://schemas.microsoft.com/office/drawing/2014/main" val="497599556"/>
                    </a:ext>
                  </a:extLst>
                </a:gridCol>
                <a:gridCol w="785509">
                  <a:extLst>
                    <a:ext uri="{9D8B030D-6E8A-4147-A177-3AD203B41FA5}">
                      <a16:colId xmlns:a16="http://schemas.microsoft.com/office/drawing/2014/main" val="3368297842"/>
                    </a:ext>
                  </a:extLst>
                </a:gridCol>
                <a:gridCol w="918128">
                  <a:extLst>
                    <a:ext uri="{9D8B030D-6E8A-4147-A177-3AD203B41FA5}">
                      <a16:colId xmlns:a16="http://schemas.microsoft.com/office/drawing/2014/main" val="1082688981"/>
                    </a:ext>
                  </a:extLst>
                </a:gridCol>
              </a:tblGrid>
              <a:tr h="610744">
                <a:tc>
                  <a:txBody>
                    <a:bodyPr/>
                    <a:lstStyle/>
                    <a:p>
                      <a:pPr algn="l" fontAlgn="b"/>
                      <a:r>
                        <a:rPr lang="en-US" sz="1600" b="0" i="0" u="none" strike="noStrike" dirty="0">
                          <a:solidFill>
                            <a:srgbClr val="000000"/>
                          </a:solidFill>
                          <a:effectLst/>
                          <a:latin typeface="Calibri" panose="020F0502020204030204" pitchFamily="34" charset="0"/>
                        </a:rPr>
                        <a:t>Observation\features</a:t>
                      </a:r>
                    </a:p>
                  </a:txBody>
                  <a:tcPr marL="5359" marR="5359" marT="5359"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l" fontAlgn="b"/>
                      <a:r>
                        <a:rPr lang="en-US" sz="1600" b="0" i="0" u="none" strike="noStrike" dirty="0">
                          <a:solidFill>
                            <a:srgbClr val="000000"/>
                          </a:solidFill>
                          <a:effectLst/>
                          <a:latin typeface="Calibri" panose="020F0502020204030204" pitchFamily="34" charset="0"/>
                        </a:rPr>
                        <a:t>Feature 1</a:t>
                      </a:r>
                    </a:p>
                  </a:txBody>
                  <a:tcPr marL="5359" marR="5359" marT="5359" marB="0" anchor="b">
                    <a:lnL>
                      <a:noFill/>
                    </a:lnL>
                    <a:lnR>
                      <a:noFill/>
                    </a:lnR>
                    <a:lnT>
                      <a:noFill/>
                    </a:lnT>
                    <a:lnB w="12700" cap="flat" cmpd="sng" algn="ctr">
                      <a:solidFill>
                        <a:schemeClr val="tx1"/>
                      </a:solidFill>
                      <a:prstDash val="solid"/>
                      <a:round/>
                      <a:headEnd type="none" w="med" len="med"/>
                      <a:tailEnd type="none" w="med" len="med"/>
                    </a:lnB>
                    <a:solidFill>
                      <a:srgbClr val="808080"/>
                    </a:solidFill>
                  </a:tcPr>
                </a:tc>
                <a:tc>
                  <a:txBody>
                    <a:bodyPr/>
                    <a:lstStyle/>
                    <a:p>
                      <a:pPr algn="l" fontAlgn="b"/>
                      <a:r>
                        <a:rPr lang="en-US" sz="1600" b="0" i="0" u="none" strike="noStrike" dirty="0">
                          <a:solidFill>
                            <a:srgbClr val="000000"/>
                          </a:solidFill>
                          <a:effectLst/>
                          <a:latin typeface="Calibri" panose="020F0502020204030204" pitchFamily="34" charset="0"/>
                        </a:rPr>
                        <a:t>Feature 2</a:t>
                      </a:r>
                    </a:p>
                  </a:txBody>
                  <a:tcPr marL="5359" marR="5359" marT="5359" marB="0" anchor="b">
                    <a:lnL>
                      <a:noFill/>
                    </a:lnL>
                    <a:lnR>
                      <a:noFill/>
                    </a:lnR>
                    <a:lnT>
                      <a:noFill/>
                    </a:lnT>
                    <a:lnB w="12700" cap="flat" cmpd="sng" algn="ctr">
                      <a:solidFill>
                        <a:schemeClr val="tx1"/>
                      </a:solidFill>
                      <a:prstDash val="solid"/>
                      <a:round/>
                      <a:headEnd type="none" w="med" len="med"/>
                      <a:tailEnd type="none" w="med" len="med"/>
                    </a:lnB>
                    <a:solidFill>
                      <a:srgbClr val="808080"/>
                    </a:solidFill>
                  </a:tcPr>
                </a:tc>
                <a:tc>
                  <a:txBody>
                    <a:bodyPr/>
                    <a:lstStyle/>
                    <a:p>
                      <a:pPr algn="l" fontAlgn="b"/>
                      <a:r>
                        <a:rPr lang="en-US" sz="1600" b="0" i="0" u="none" strike="noStrike" dirty="0">
                          <a:solidFill>
                            <a:srgbClr val="000000"/>
                          </a:solidFill>
                          <a:effectLst/>
                          <a:latin typeface="Calibri" panose="020F0502020204030204" pitchFamily="34" charset="0"/>
                        </a:rPr>
                        <a:t>Feature 3</a:t>
                      </a:r>
                    </a:p>
                  </a:txBody>
                  <a:tcPr marL="5359" marR="5359" marT="5359" marB="0" anchor="b">
                    <a:lnL>
                      <a:noFill/>
                    </a:lnL>
                    <a:lnR>
                      <a:noFill/>
                    </a:lnR>
                    <a:lnT>
                      <a:noFill/>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US" sz="1600" b="0" i="0" u="none" strike="noStrike" dirty="0">
                          <a:solidFill>
                            <a:srgbClr val="000000"/>
                          </a:solidFill>
                          <a:effectLst/>
                          <a:latin typeface="Calibri" panose="020F0502020204030204" pitchFamily="34" charset="0"/>
                        </a:rPr>
                        <a:t>Feature 4</a:t>
                      </a:r>
                    </a:p>
                  </a:txBody>
                  <a:tcPr marL="5359" marR="5359" marT="5359" marB="0" anchor="b">
                    <a:lnL>
                      <a:noFill/>
                    </a:lnL>
                    <a:lnR>
                      <a:noFill/>
                    </a:lnR>
                    <a:lnT>
                      <a:noFill/>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US" sz="1600" b="0" i="0" u="none" strike="noStrike" dirty="0">
                          <a:solidFill>
                            <a:srgbClr val="000000"/>
                          </a:solidFill>
                          <a:effectLst/>
                          <a:latin typeface="Calibri" panose="020F0502020204030204" pitchFamily="34" charset="0"/>
                        </a:rPr>
                        <a:t>Feature 5</a:t>
                      </a:r>
                    </a:p>
                  </a:txBody>
                  <a:tcPr marL="5359" marR="5359" marT="5359" marB="0" anchor="b">
                    <a:lnL>
                      <a:noFill/>
                    </a:lnL>
                    <a:lnR>
                      <a:noFill/>
                    </a:lnR>
                    <a:lnT>
                      <a:noFill/>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1805200"/>
                  </a:ext>
                </a:extLst>
              </a:tr>
              <a:tr h="610744">
                <a:tc>
                  <a:txBody>
                    <a:bodyPr/>
                    <a:lstStyle/>
                    <a:p>
                      <a:pPr algn="l" fontAlgn="b"/>
                      <a:r>
                        <a:rPr lang="en-US" sz="1600" b="0" i="0" u="none" strike="noStrike" dirty="0">
                          <a:solidFill>
                            <a:srgbClr val="000000"/>
                          </a:solidFill>
                          <a:effectLst/>
                          <a:latin typeface="Calibri" panose="020F0502020204030204" pitchFamily="34" charset="0"/>
                        </a:rPr>
                        <a:t>Observation A</a:t>
                      </a:r>
                    </a:p>
                  </a:txBody>
                  <a:tcPr marL="5359" marR="5359" marT="5359" marB="0" anchor="b">
                    <a:lnL>
                      <a:noFill/>
                    </a:lnL>
                    <a:lnR>
                      <a:noFill/>
                    </a:lnR>
                    <a:lnT w="12700" cap="flat" cmpd="sng" algn="ctr">
                      <a:solidFill>
                        <a:schemeClr val="tx1"/>
                      </a:solidFill>
                      <a:prstDash val="solid"/>
                      <a:round/>
                      <a:headEnd type="none" w="med" len="med"/>
                      <a:tailEnd type="none" w="med" len="med"/>
                    </a:lnT>
                    <a:lnB>
                      <a:noFill/>
                    </a:lnB>
                  </a:tcPr>
                </a:tc>
                <a:tc>
                  <a:txBody>
                    <a:bodyPr/>
                    <a:lstStyle/>
                    <a:p>
                      <a:pPr algn="r" fontAlgn="b"/>
                      <a:r>
                        <a:rPr lang="en-US" sz="1600" b="0" i="0" u="none" strike="noStrike" dirty="0">
                          <a:solidFill>
                            <a:srgbClr val="000000"/>
                          </a:solidFill>
                          <a:effectLst/>
                          <a:latin typeface="Calibri" panose="020F0502020204030204" pitchFamily="34" charset="0"/>
                        </a:rPr>
                        <a:t>45</a:t>
                      </a:r>
                    </a:p>
                  </a:txBody>
                  <a:tcPr marL="5359" marR="5359" marT="5359" marB="0" anchor="b">
                    <a:lnL>
                      <a:noFill/>
                    </a:lnL>
                    <a:lnR>
                      <a:noFill/>
                    </a:lnR>
                    <a:lnT w="12700" cap="flat" cmpd="sng" algn="ctr">
                      <a:solidFill>
                        <a:schemeClr val="tx1"/>
                      </a:solidFill>
                      <a:prstDash val="solid"/>
                      <a:round/>
                      <a:headEnd type="none" w="med" len="med"/>
                      <a:tailEnd type="none" w="med" len="med"/>
                    </a:lnT>
                    <a:lnB>
                      <a:noFill/>
                    </a:lnB>
                    <a:solidFill>
                      <a:srgbClr val="808080"/>
                    </a:solidFill>
                  </a:tcPr>
                </a:tc>
                <a:tc>
                  <a:txBody>
                    <a:bodyPr/>
                    <a:lstStyle/>
                    <a:p>
                      <a:pPr algn="r" fontAlgn="b"/>
                      <a:r>
                        <a:rPr lang="en-US" sz="1600" b="0" i="0" u="none" strike="noStrike" dirty="0">
                          <a:solidFill>
                            <a:srgbClr val="000000"/>
                          </a:solidFill>
                          <a:effectLst/>
                          <a:latin typeface="Calibri" panose="020F0502020204030204" pitchFamily="34" charset="0"/>
                        </a:rPr>
                        <a:t>40</a:t>
                      </a:r>
                    </a:p>
                  </a:txBody>
                  <a:tcPr marL="5359" marR="5359" marT="5359" marB="0" anchor="b">
                    <a:lnL>
                      <a:noFill/>
                    </a:lnL>
                    <a:lnR>
                      <a:noFill/>
                    </a:lnR>
                    <a:lnT w="12700" cap="flat" cmpd="sng" algn="ctr">
                      <a:solidFill>
                        <a:schemeClr val="tx1"/>
                      </a:solidFill>
                      <a:prstDash val="solid"/>
                      <a:round/>
                      <a:headEnd type="none" w="med" len="med"/>
                      <a:tailEnd type="none" w="med" len="med"/>
                    </a:lnT>
                    <a:lnB>
                      <a:noFill/>
                    </a:lnB>
                    <a:solidFill>
                      <a:srgbClr val="808080"/>
                    </a:solidFill>
                  </a:tcPr>
                </a:tc>
                <a:tc>
                  <a:txBody>
                    <a:bodyPr/>
                    <a:lstStyle/>
                    <a:p>
                      <a:pPr algn="r" fontAlgn="b"/>
                      <a:r>
                        <a:rPr lang="en-US" sz="1600" b="0" i="0" u="none" strike="noStrike" dirty="0">
                          <a:solidFill>
                            <a:srgbClr val="000000"/>
                          </a:solidFill>
                          <a:effectLst/>
                          <a:latin typeface="Calibri" panose="020F0502020204030204" pitchFamily="34" charset="0"/>
                        </a:rPr>
                        <a:t>35</a:t>
                      </a:r>
                    </a:p>
                  </a:txBody>
                  <a:tcPr marL="5359" marR="5359" marT="5359" marB="0" anchor="b">
                    <a:lnL>
                      <a:noFill/>
                    </a:lnL>
                    <a:lnR>
                      <a:noFill/>
                    </a:lnR>
                    <a:lnT w="12700" cap="flat" cmpd="sng" algn="ctr">
                      <a:solidFill>
                        <a:schemeClr val="tx1"/>
                      </a:solidFill>
                      <a:prstDash val="solid"/>
                      <a:round/>
                      <a:headEnd type="none" w="med" len="med"/>
                      <a:tailEnd type="none" w="med" len="med"/>
                    </a:lnT>
                    <a:lnB>
                      <a:noFill/>
                    </a:lnB>
                    <a:solidFill>
                      <a:schemeClr val="bg1"/>
                    </a:solidFill>
                  </a:tcPr>
                </a:tc>
                <a:tc>
                  <a:txBody>
                    <a:bodyPr/>
                    <a:lstStyle/>
                    <a:p>
                      <a:pPr algn="r" fontAlgn="b"/>
                      <a:r>
                        <a:rPr lang="en-US" sz="1600" b="0" i="0" u="none" strike="noStrike" dirty="0">
                          <a:solidFill>
                            <a:srgbClr val="000000"/>
                          </a:solidFill>
                          <a:effectLst/>
                          <a:latin typeface="Calibri" panose="020F0502020204030204" pitchFamily="34" charset="0"/>
                        </a:rPr>
                        <a:t>35</a:t>
                      </a:r>
                    </a:p>
                  </a:txBody>
                  <a:tcPr marL="5359" marR="5359" marT="5359" marB="0" anchor="b">
                    <a:lnL>
                      <a:noFill/>
                    </a:lnL>
                    <a:lnR>
                      <a:noFill/>
                    </a:lnR>
                    <a:lnT w="12700" cap="flat" cmpd="sng" algn="ctr">
                      <a:solidFill>
                        <a:schemeClr val="tx1"/>
                      </a:solidFill>
                      <a:prstDash val="solid"/>
                      <a:round/>
                      <a:headEnd type="none" w="med" len="med"/>
                      <a:tailEnd type="none" w="med" len="med"/>
                    </a:lnT>
                    <a:lnB>
                      <a:noFill/>
                    </a:lnB>
                    <a:solidFill>
                      <a:schemeClr val="bg1"/>
                    </a:solidFill>
                  </a:tcPr>
                </a:tc>
                <a:tc>
                  <a:txBody>
                    <a:bodyPr/>
                    <a:lstStyle/>
                    <a:p>
                      <a:pPr algn="r" fontAlgn="b"/>
                      <a:r>
                        <a:rPr lang="en-US" sz="1600" b="0" i="0" u="none" strike="noStrike" dirty="0">
                          <a:solidFill>
                            <a:srgbClr val="000000"/>
                          </a:solidFill>
                          <a:effectLst/>
                          <a:latin typeface="Calibri" panose="020F0502020204030204" pitchFamily="34" charset="0"/>
                        </a:rPr>
                        <a:t>56</a:t>
                      </a:r>
                    </a:p>
                  </a:txBody>
                  <a:tcPr marL="5359" marR="5359" marT="5359" marB="0" anchor="b">
                    <a:lnL>
                      <a:noFill/>
                    </a:lnL>
                    <a:lnR>
                      <a:noFill/>
                    </a:lnR>
                    <a:lnT w="12700" cap="flat" cmpd="sng" algn="ctr">
                      <a:solidFill>
                        <a:schemeClr val="tx1"/>
                      </a:solidFill>
                      <a:prstDash val="solid"/>
                      <a:round/>
                      <a:headEnd type="none" w="med" len="med"/>
                      <a:tailEnd type="none" w="med" len="med"/>
                    </a:lnT>
                    <a:lnB>
                      <a:noFill/>
                    </a:lnB>
                    <a:solidFill>
                      <a:schemeClr val="bg1"/>
                    </a:solidFill>
                  </a:tcPr>
                </a:tc>
                <a:extLst>
                  <a:ext uri="{0D108BD9-81ED-4DB2-BD59-A6C34878D82A}">
                    <a16:rowId xmlns:a16="http://schemas.microsoft.com/office/drawing/2014/main" val="2537553975"/>
                  </a:ext>
                </a:extLst>
              </a:tr>
              <a:tr h="610744">
                <a:tc>
                  <a:txBody>
                    <a:bodyPr/>
                    <a:lstStyle/>
                    <a:p>
                      <a:pPr algn="l" fontAlgn="b"/>
                      <a:r>
                        <a:rPr lang="en-US" sz="1600" b="0" i="0" u="none" strike="noStrike" dirty="0">
                          <a:solidFill>
                            <a:srgbClr val="000000"/>
                          </a:solidFill>
                          <a:effectLst/>
                          <a:latin typeface="Calibri" panose="020F0502020204030204" pitchFamily="34" charset="0"/>
                        </a:rPr>
                        <a:t>Observation B</a:t>
                      </a:r>
                    </a:p>
                  </a:txBody>
                  <a:tcPr marL="5359" marR="5359" marT="5359" marB="0" anchor="b">
                    <a:lnL>
                      <a:noFill/>
                    </a:lnL>
                    <a:lnR>
                      <a:noFill/>
                    </a:lnR>
                    <a:lnT>
                      <a:noFill/>
                    </a:lnT>
                    <a:lnB>
                      <a:noFill/>
                    </a:lnB>
                  </a:tcPr>
                </a:tc>
                <a:tc>
                  <a:txBody>
                    <a:bodyPr/>
                    <a:lstStyle/>
                    <a:p>
                      <a:pPr algn="r" fontAlgn="b"/>
                      <a:r>
                        <a:rPr lang="en-US" sz="1600" b="0" i="0" u="none" strike="noStrike" dirty="0">
                          <a:solidFill>
                            <a:srgbClr val="000000"/>
                          </a:solidFill>
                          <a:effectLst/>
                          <a:latin typeface="Calibri" panose="020F0502020204030204" pitchFamily="34" charset="0"/>
                        </a:rPr>
                        <a:t>60</a:t>
                      </a:r>
                    </a:p>
                  </a:txBody>
                  <a:tcPr marL="5359" marR="5359" marT="5359" marB="0" anchor="b">
                    <a:lnL>
                      <a:noFill/>
                    </a:lnL>
                    <a:lnR>
                      <a:noFill/>
                    </a:lnR>
                    <a:lnT>
                      <a:noFill/>
                    </a:lnT>
                    <a:lnB>
                      <a:noFill/>
                    </a:lnB>
                    <a:solidFill>
                      <a:srgbClr val="808080"/>
                    </a:solidFill>
                  </a:tcPr>
                </a:tc>
                <a:tc>
                  <a:txBody>
                    <a:bodyPr/>
                    <a:lstStyle/>
                    <a:p>
                      <a:pPr algn="r" fontAlgn="b"/>
                      <a:r>
                        <a:rPr lang="en-US" sz="1600" b="0" i="0" u="none" strike="noStrike" dirty="0">
                          <a:solidFill>
                            <a:srgbClr val="000000"/>
                          </a:solidFill>
                          <a:effectLst/>
                          <a:latin typeface="Calibri" panose="020F0502020204030204" pitchFamily="34" charset="0"/>
                        </a:rPr>
                        <a:t>55</a:t>
                      </a:r>
                    </a:p>
                  </a:txBody>
                  <a:tcPr marL="5359" marR="5359" marT="5359" marB="0" anchor="b">
                    <a:lnL>
                      <a:noFill/>
                    </a:lnL>
                    <a:lnR>
                      <a:noFill/>
                    </a:lnR>
                    <a:lnT>
                      <a:noFill/>
                    </a:lnT>
                    <a:lnB>
                      <a:noFill/>
                    </a:lnB>
                    <a:solidFill>
                      <a:srgbClr val="808080"/>
                    </a:solidFill>
                  </a:tcPr>
                </a:tc>
                <a:tc>
                  <a:txBody>
                    <a:bodyPr/>
                    <a:lstStyle/>
                    <a:p>
                      <a:pPr algn="r" fontAlgn="b"/>
                      <a:r>
                        <a:rPr lang="en-US" sz="1600" b="0" i="0" u="none" strike="noStrike" dirty="0">
                          <a:solidFill>
                            <a:srgbClr val="000000"/>
                          </a:solidFill>
                          <a:effectLst/>
                          <a:latin typeface="Calibri" panose="020F0502020204030204" pitchFamily="34" charset="0"/>
                        </a:rPr>
                        <a:t>50</a:t>
                      </a:r>
                    </a:p>
                  </a:txBody>
                  <a:tcPr marL="5359" marR="5359" marT="5359" marB="0" anchor="b">
                    <a:lnL>
                      <a:noFill/>
                    </a:lnL>
                    <a:lnR>
                      <a:noFill/>
                    </a:lnR>
                    <a:lnT>
                      <a:noFill/>
                    </a:lnT>
                    <a:lnB>
                      <a:noFill/>
                    </a:lnB>
                    <a:solidFill>
                      <a:schemeClr val="bg1"/>
                    </a:solidFill>
                  </a:tcPr>
                </a:tc>
                <a:tc>
                  <a:txBody>
                    <a:bodyPr/>
                    <a:lstStyle/>
                    <a:p>
                      <a:pPr algn="r" fontAlgn="b"/>
                      <a:r>
                        <a:rPr lang="en-US" sz="1600" b="0" i="0" u="none" strike="noStrike" dirty="0">
                          <a:solidFill>
                            <a:srgbClr val="000000"/>
                          </a:solidFill>
                          <a:effectLst/>
                          <a:latin typeface="Calibri" panose="020F0502020204030204" pitchFamily="34" charset="0"/>
                        </a:rPr>
                        <a:t>50</a:t>
                      </a:r>
                    </a:p>
                  </a:txBody>
                  <a:tcPr marL="5359" marR="5359" marT="5359" marB="0" anchor="b">
                    <a:lnL>
                      <a:noFill/>
                    </a:lnL>
                    <a:lnR>
                      <a:noFill/>
                    </a:lnR>
                    <a:lnT>
                      <a:noFill/>
                    </a:lnT>
                    <a:lnB>
                      <a:noFill/>
                    </a:lnB>
                    <a:solidFill>
                      <a:schemeClr val="bg1"/>
                    </a:solidFill>
                  </a:tcPr>
                </a:tc>
                <a:tc>
                  <a:txBody>
                    <a:bodyPr/>
                    <a:lstStyle/>
                    <a:p>
                      <a:pPr algn="r" fontAlgn="b"/>
                      <a:r>
                        <a:rPr lang="en-US" sz="1600" b="0" i="0" u="none" strike="noStrike" dirty="0">
                          <a:solidFill>
                            <a:srgbClr val="000000"/>
                          </a:solidFill>
                          <a:effectLst/>
                          <a:latin typeface="Calibri" panose="020F0502020204030204" pitchFamily="34" charset="0"/>
                        </a:rPr>
                        <a:t>71</a:t>
                      </a:r>
                    </a:p>
                  </a:txBody>
                  <a:tcPr marL="5359" marR="5359" marT="5359" marB="0" anchor="b">
                    <a:lnL>
                      <a:noFill/>
                    </a:lnL>
                    <a:lnR>
                      <a:noFill/>
                    </a:lnR>
                    <a:lnT>
                      <a:noFill/>
                    </a:lnT>
                    <a:lnB>
                      <a:noFill/>
                    </a:lnB>
                    <a:solidFill>
                      <a:schemeClr val="bg1"/>
                    </a:solidFill>
                  </a:tcPr>
                </a:tc>
                <a:extLst>
                  <a:ext uri="{0D108BD9-81ED-4DB2-BD59-A6C34878D82A}">
                    <a16:rowId xmlns:a16="http://schemas.microsoft.com/office/drawing/2014/main" val="2857319171"/>
                  </a:ext>
                </a:extLst>
              </a:tr>
            </a:tbl>
          </a:graphicData>
        </a:graphic>
      </p:graphicFrame>
    </p:spTree>
    <p:extLst>
      <p:ext uri="{BB962C8B-B14F-4D97-AF65-F5344CB8AC3E}">
        <p14:creationId xmlns:p14="http://schemas.microsoft.com/office/powerpoint/2010/main" val="5240365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6175934" y="1149554"/>
            <a:ext cx="5058875" cy="4992134"/>
          </a:xfrm>
          <a:prstGeom prst="rect">
            <a:avLst/>
          </a:prstGeom>
        </p:spPr>
      </p:pic>
      <p:sp>
        <p:nvSpPr>
          <p:cNvPr id="2" name="Title 1"/>
          <p:cNvSpPr>
            <a:spLocks noGrp="1"/>
          </p:cNvSpPr>
          <p:nvPr>
            <p:ph type="title"/>
          </p:nvPr>
        </p:nvSpPr>
        <p:spPr>
          <a:xfrm>
            <a:off x="0" y="0"/>
            <a:ext cx="12192000" cy="1325563"/>
          </a:xfrm>
        </p:spPr>
        <p:txBody>
          <a:bodyPr/>
          <a:lstStyle/>
          <a:p>
            <a:r>
              <a:rPr lang="en-US" dirty="0"/>
              <a:t>Distance in high dimensional data does not correspond to that in a 2-D figure</a:t>
            </a:r>
          </a:p>
        </p:txBody>
      </p:sp>
      <p:sp>
        <p:nvSpPr>
          <p:cNvPr id="6" name="TextBox 5"/>
          <p:cNvSpPr txBox="1"/>
          <p:nvPr/>
        </p:nvSpPr>
        <p:spPr>
          <a:xfrm>
            <a:off x="626166" y="1714019"/>
            <a:ext cx="4834393" cy="2308324"/>
          </a:xfrm>
          <a:prstGeom prst="rect">
            <a:avLst/>
          </a:prstGeom>
          <a:noFill/>
        </p:spPr>
        <p:txBody>
          <a:bodyPr wrap="square" rtlCol="0">
            <a:spAutoFit/>
          </a:bodyPr>
          <a:lstStyle/>
          <a:p>
            <a:pPr marL="285750" indent="-285750">
              <a:buFont typeface="Arial" panose="020B0604020202020204" pitchFamily="34" charset="0"/>
              <a:buChar char="•"/>
            </a:pPr>
            <a:r>
              <a:rPr lang="en-US" sz="2400" dirty="0"/>
              <a:t>Any 2-d figure cannot exactly represent the distance on high-dimensional data. </a:t>
            </a:r>
          </a:p>
          <a:p>
            <a:pPr marL="285750" indent="-285750">
              <a:buFont typeface="Arial" panose="020B0604020202020204" pitchFamily="34" charset="0"/>
              <a:buChar char="•"/>
            </a:pPr>
            <a:r>
              <a:rPr lang="en-US" sz="2400" dirty="0"/>
              <a:t>How to find 2D (two variables) space in which information among data points are mostly kept?</a:t>
            </a:r>
          </a:p>
        </p:txBody>
      </p:sp>
      <p:sp>
        <p:nvSpPr>
          <p:cNvPr id="7" name="TextBox 6"/>
          <p:cNvSpPr txBox="1"/>
          <p:nvPr/>
        </p:nvSpPr>
        <p:spPr>
          <a:xfrm>
            <a:off x="8609346" y="5903047"/>
            <a:ext cx="543739" cy="369332"/>
          </a:xfrm>
          <a:prstGeom prst="rect">
            <a:avLst/>
          </a:prstGeom>
          <a:noFill/>
        </p:spPr>
        <p:txBody>
          <a:bodyPr wrap="none" rtlCol="0">
            <a:spAutoFit/>
          </a:bodyPr>
          <a:lstStyle/>
          <a:p>
            <a:r>
              <a:rPr lang="en-US"/>
              <a:t>PC1</a:t>
            </a:r>
          </a:p>
        </p:txBody>
      </p:sp>
      <p:sp>
        <p:nvSpPr>
          <p:cNvPr id="8" name="TextBox 7"/>
          <p:cNvSpPr txBox="1"/>
          <p:nvPr/>
        </p:nvSpPr>
        <p:spPr>
          <a:xfrm rot="16200000">
            <a:off x="5881958" y="3481581"/>
            <a:ext cx="543739" cy="369332"/>
          </a:xfrm>
          <a:prstGeom prst="rect">
            <a:avLst/>
          </a:prstGeom>
          <a:noFill/>
        </p:spPr>
        <p:txBody>
          <a:bodyPr wrap="none" rtlCol="0">
            <a:spAutoFit/>
          </a:bodyPr>
          <a:lstStyle/>
          <a:p>
            <a:r>
              <a:rPr lang="en-US"/>
              <a:t>PC2</a:t>
            </a:r>
          </a:p>
        </p:txBody>
      </p:sp>
      <p:sp>
        <p:nvSpPr>
          <p:cNvPr id="9" name="Rectangle 8"/>
          <p:cNvSpPr/>
          <p:nvPr/>
        </p:nvSpPr>
        <p:spPr>
          <a:xfrm>
            <a:off x="7708493" y="1266167"/>
            <a:ext cx="2431627" cy="3642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7752080" y="6364732"/>
            <a:ext cx="4470400" cy="523220"/>
          </a:xfrm>
          <a:prstGeom prst="rect">
            <a:avLst/>
          </a:prstGeom>
        </p:spPr>
        <p:txBody>
          <a:bodyPr wrap="square">
            <a:spAutoFit/>
          </a:bodyPr>
          <a:lstStyle/>
          <a:p>
            <a:r>
              <a:rPr lang="en-US" sz="1400" dirty="0"/>
              <a:t>https://</a:t>
            </a:r>
            <a:r>
              <a:rPr lang="en-US" sz="1400" dirty="0" err="1"/>
              <a:t>towardsdatascience.com</a:t>
            </a:r>
            <a:r>
              <a:rPr lang="en-US" sz="1400" dirty="0"/>
              <a:t>/cluster-analysis-create-visualize-and-interpret-customer-segments-474e55d00ebb</a:t>
            </a:r>
          </a:p>
        </p:txBody>
      </p:sp>
      <p:sp>
        <p:nvSpPr>
          <p:cNvPr id="3" name="Oval 2">
            <a:extLst>
              <a:ext uri="{FF2B5EF4-FFF2-40B4-BE49-F238E27FC236}">
                <a16:creationId xmlns:a16="http://schemas.microsoft.com/office/drawing/2014/main" id="{6A60C751-D452-48B1-80EC-C13D4C6BB4A2}"/>
              </a:ext>
            </a:extLst>
          </p:cNvPr>
          <p:cNvSpPr/>
          <p:nvPr/>
        </p:nvSpPr>
        <p:spPr>
          <a:xfrm>
            <a:off x="8776252" y="1714019"/>
            <a:ext cx="543739" cy="472590"/>
          </a:xfrm>
          <a:prstGeom prst="ellipse">
            <a:avLst/>
          </a:prstGeom>
          <a:noFill/>
          <a:ln w="508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556703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1325563"/>
          </a:xfrm>
        </p:spPr>
        <p:txBody>
          <a:bodyPr/>
          <a:lstStyle/>
          <a:p>
            <a:r>
              <a:rPr lang="en-US"/>
              <a:t>Principal components maximize variance</a:t>
            </a:r>
          </a:p>
        </p:txBody>
      </p:sp>
      <p:sp>
        <p:nvSpPr>
          <p:cNvPr id="4" name="Rectangle 3"/>
          <p:cNvSpPr/>
          <p:nvPr/>
        </p:nvSpPr>
        <p:spPr>
          <a:xfrm>
            <a:off x="8511702" y="3039462"/>
            <a:ext cx="3393684" cy="523220"/>
          </a:xfrm>
          <a:prstGeom prst="rect">
            <a:avLst/>
          </a:prstGeom>
        </p:spPr>
        <p:txBody>
          <a:bodyPr wrap="square">
            <a:spAutoFit/>
          </a:bodyPr>
          <a:lstStyle/>
          <a:p>
            <a:r>
              <a:rPr lang="en-US" sz="1400" dirty="0"/>
              <a:t>Adapted from http://setosa.io/ev/principal-component-analysis/</a:t>
            </a:r>
          </a:p>
        </p:txBody>
      </p:sp>
      <p:pic>
        <p:nvPicPr>
          <p:cNvPr id="7" name="Picture 6"/>
          <p:cNvPicPr>
            <a:picLocks noChangeAspect="1"/>
          </p:cNvPicPr>
          <p:nvPr/>
        </p:nvPicPr>
        <p:blipFill>
          <a:blip r:embed="rId3"/>
          <a:stretch>
            <a:fillRect/>
          </a:stretch>
        </p:blipFill>
        <p:spPr>
          <a:xfrm>
            <a:off x="6615952" y="1760687"/>
            <a:ext cx="5292645" cy="1302624"/>
          </a:xfrm>
          <a:prstGeom prst="rect">
            <a:avLst/>
          </a:prstGeom>
        </p:spPr>
      </p:pic>
      <p:sp>
        <p:nvSpPr>
          <p:cNvPr id="10" name="TextBox 9">
            <a:extLst>
              <a:ext uri="{FF2B5EF4-FFF2-40B4-BE49-F238E27FC236}">
                <a16:creationId xmlns:a16="http://schemas.microsoft.com/office/drawing/2014/main" id="{034DB6A5-0FC0-4FED-8673-F7DD64230C8C}"/>
              </a:ext>
            </a:extLst>
          </p:cNvPr>
          <p:cNvSpPr txBox="1"/>
          <p:nvPr/>
        </p:nvSpPr>
        <p:spPr>
          <a:xfrm>
            <a:off x="7259138" y="1393832"/>
            <a:ext cx="4365912" cy="400110"/>
          </a:xfrm>
          <a:prstGeom prst="rect">
            <a:avLst/>
          </a:prstGeom>
          <a:noFill/>
        </p:spPr>
        <p:txBody>
          <a:bodyPr wrap="square" rtlCol="0">
            <a:spAutoFit/>
          </a:bodyPr>
          <a:lstStyle/>
          <a:p>
            <a:r>
              <a:rPr lang="en-US" sz="2000" dirty="0"/>
              <a:t>5 samples on a 2-d space (X and Y)</a:t>
            </a:r>
          </a:p>
        </p:txBody>
      </p:sp>
      <p:sp>
        <p:nvSpPr>
          <p:cNvPr id="15" name="TextBox 14">
            <a:extLst>
              <a:ext uri="{FF2B5EF4-FFF2-40B4-BE49-F238E27FC236}">
                <a16:creationId xmlns:a16="http://schemas.microsoft.com/office/drawing/2014/main" id="{6D06FFDA-ADE4-4840-A85D-4F655F306F84}"/>
              </a:ext>
            </a:extLst>
          </p:cNvPr>
          <p:cNvSpPr txBox="1"/>
          <p:nvPr/>
        </p:nvSpPr>
        <p:spPr>
          <a:xfrm>
            <a:off x="899419" y="1793942"/>
            <a:ext cx="4834393" cy="1938992"/>
          </a:xfrm>
          <a:prstGeom prst="rect">
            <a:avLst/>
          </a:prstGeom>
          <a:noFill/>
        </p:spPr>
        <p:txBody>
          <a:bodyPr wrap="square" rtlCol="0">
            <a:spAutoFit/>
          </a:bodyPr>
          <a:lstStyle/>
          <a:p>
            <a:pPr marL="285750" indent="-285750">
              <a:buFont typeface="Arial" panose="020B0604020202020204" pitchFamily="34" charset="0"/>
              <a:buChar char="•"/>
            </a:pPr>
            <a:r>
              <a:rPr lang="en-US" sz="2400" dirty="0"/>
              <a:t>How to find 2D (two variables) space in which information among data points are mostly kept?</a:t>
            </a:r>
          </a:p>
          <a:p>
            <a:pPr marL="285750" indent="-285750">
              <a:buFont typeface="Arial" panose="020B0604020202020204" pitchFamily="34" charset="0"/>
              <a:buChar char="•"/>
            </a:pPr>
            <a:r>
              <a:rPr lang="en-US" sz="2400" dirty="0"/>
              <a:t>Variance in data can be taken as information</a:t>
            </a:r>
          </a:p>
        </p:txBody>
      </p:sp>
      <p:sp>
        <p:nvSpPr>
          <p:cNvPr id="6" name="Rectangle 5">
            <a:extLst>
              <a:ext uri="{FF2B5EF4-FFF2-40B4-BE49-F238E27FC236}">
                <a16:creationId xmlns:a16="http://schemas.microsoft.com/office/drawing/2014/main" id="{9CF9E7F2-2749-48A2-8EE9-8FD75837F2DB}"/>
              </a:ext>
            </a:extLst>
          </p:cNvPr>
          <p:cNvSpPr/>
          <p:nvPr/>
        </p:nvSpPr>
        <p:spPr>
          <a:xfrm>
            <a:off x="8210145" y="1793942"/>
            <a:ext cx="603115" cy="4001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97144013-A0C3-4565-BB9D-02571A483B7F}"/>
              </a:ext>
            </a:extLst>
          </p:cNvPr>
          <p:cNvSpPr/>
          <p:nvPr/>
        </p:nvSpPr>
        <p:spPr>
          <a:xfrm>
            <a:off x="9092285" y="1855877"/>
            <a:ext cx="603115" cy="4001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B4857A1A-5068-42B2-84F0-3C6AFFA7596E}"/>
              </a:ext>
            </a:extLst>
          </p:cNvPr>
          <p:cNvSpPr/>
          <p:nvPr/>
        </p:nvSpPr>
        <p:spPr>
          <a:xfrm>
            <a:off x="9897326" y="1769090"/>
            <a:ext cx="603115" cy="4001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F70B61F-8825-4174-97E9-49DACBCAE364}"/>
              </a:ext>
            </a:extLst>
          </p:cNvPr>
          <p:cNvSpPr/>
          <p:nvPr/>
        </p:nvSpPr>
        <p:spPr>
          <a:xfrm>
            <a:off x="10702367" y="1704434"/>
            <a:ext cx="603115" cy="4412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71FDBDD7-7BE9-4D06-8A9E-9329951BAD72}"/>
              </a:ext>
            </a:extLst>
          </p:cNvPr>
          <p:cNvCxnSpPr/>
          <p:nvPr/>
        </p:nvCxnSpPr>
        <p:spPr>
          <a:xfrm>
            <a:off x="7259138" y="2029166"/>
            <a:ext cx="4325369" cy="15082"/>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C2475464-771F-459D-A346-ACB983D3A4D8}"/>
              </a:ext>
            </a:extLst>
          </p:cNvPr>
          <p:cNvSpPr/>
          <p:nvPr/>
        </p:nvSpPr>
        <p:spPr>
          <a:xfrm>
            <a:off x="9419680" y="1908653"/>
            <a:ext cx="91440" cy="914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B5776596-1608-4907-8E9D-D3C5CB6CEE59}"/>
              </a:ext>
            </a:extLst>
          </p:cNvPr>
          <p:cNvSpPr/>
          <p:nvPr/>
        </p:nvSpPr>
        <p:spPr>
          <a:xfrm>
            <a:off x="9419680" y="1957421"/>
            <a:ext cx="91440" cy="914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E866944A-2C79-434F-A51B-B3C3EAD03BE3}"/>
              </a:ext>
            </a:extLst>
          </p:cNvPr>
          <p:cNvSpPr/>
          <p:nvPr/>
        </p:nvSpPr>
        <p:spPr>
          <a:xfrm>
            <a:off x="9419680" y="2006189"/>
            <a:ext cx="91440" cy="914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759F6CA9-972C-452A-8A9E-C0BEDE7A420A}"/>
              </a:ext>
            </a:extLst>
          </p:cNvPr>
          <p:cNvSpPr/>
          <p:nvPr/>
        </p:nvSpPr>
        <p:spPr>
          <a:xfrm>
            <a:off x="9419680" y="2054957"/>
            <a:ext cx="91440" cy="914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BC481240-5987-42CC-8A40-07C79360C53A}"/>
              </a:ext>
            </a:extLst>
          </p:cNvPr>
          <p:cNvSpPr/>
          <p:nvPr/>
        </p:nvSpPr>
        <p:spPr>
          <a:xfrm>
            <a:off x="9419680" y="2103725"/>
            <a:ext cx="91440" cy="914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389027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1325563"/>
          </a:xfrm>
        </p:spPr>
        <p:txBody>
          <a:bodyPr/>
          <a:lstStyle/>
          <a:p>
            <a:r>
              <a:rPr lang="en-US"/>
              <a:t>Principal components maximize variance</a:t>
            </a:r>
          </a:p>
        </p:txBody>
      </p:sp>
      <p:sp>
        <p:nvSpPr>
          <p:cNvPr id="4" name="Rectangle 3"/>
          <p:cNvSpPr/>
          <p:nvPr/>
        </p:nvSpPr>
        <p:spPr>
          <a:xfrm>
            <a:off x="8369810" y="6550223"/>
            <a:ext cx="3914955" cy="307777"/>
          </a:xfrm>
          <a:prstGeom prst="rect">
            <a:avLst/>
          </a:prstGeom>
        </p:spPr>
        <p:txBody>
          <a:bodyPr wrap="square">
            <a:spAutoFit/>
          </a:bodyPr>
          <a:lstStyle/>
          <a:p>
            <a:r>
              <a:rPr lang="en-US" sz="1400" dirty="0"/>
              <a:t>http://setosa.io/ev/principal-component-analysis/</a:t>
            </a:r>
          </a:p>
        </p:txBody>
      </p:sp>
      <p:pic>
        <p:nvPicPr>
          <p:cNvPr id="7" name="Picture 6"/>
          <p:cNvPicPr>
            <a:picLocks noChangeAspect="1"/>
          </p:cNvPicPr>
          <p:nvPr/>
        </p:nvPicPr>
        <p:blipFill>
          <a:blip r:embed="rId3"/>
          <a:stretch>
            <a:fillRect/>
          </a:stretch>
        </p:blipFill>
        <p:spPr>
          <a:xfrm>
            <a:off x="6615952" y="1760687"/>
            <a:ext cx="5292645" cy="1302624"/>
          </a:xfrm>
          <a:prstGeom prst="rect">
            <a:avLst/>
          </a:prstGeom>
        </p:spPr>
      </p:pic>
      <p:sp>
        <p:nvSpPr>
          <p:cNvPr id="10" name="TextBox 9">
            <a:extLst>
              <a:ext uri="{FF2B5EF4-FFF2-40B4-BE49-F238E27FC236}">
                <a16:creationId xmlns:a16="http://schemas.microsoft.com/office/drawing/2014/main" id="{034DB6A5-0FC0-4FED-8673-F7DD64230C8C}"/>
              </a:ext>
            </a:extLst>
          </p:cNvPr>
          <p:cNvSpPr txBox="1"/>
          <p:nvPr/>
        </p:nvSpPr>
        <p:spPr>
          <a:xfrm>
            <a:off x="7259138" y="1393832"/>
            <a:ext cx="4365912" cy="400110"/>
          </a:xfrm>
          <a:prstGeom prst="rect">
            <a:avLst/>
          </a:prstGeom>
          <a:noFill/>
        </p:spPr>
        <p:txBody>
          <a:bodyPr wrap="square" rtlCol="0">
            <a:spAutoFit/>
          </a:bodyPr>
          <a:lstStyle/>
          <a:p>
            <a:r>
              <a:rPr lang="en-US" sz="2000" dirty="0"/>
              <a:t>5 samples on a 2-d space (X and Y)</a:t>
            </a:r>
          </a:p>
        </p:txBody>
      </p:sp>
      <p:pic>
        <p:nvPicPr>
          <p:cNvPr id="12" name="Picture 11">
            <a:extLst>
              <a:ext uri="{FF2B5EF4-FFF2-40B4-BE49-F238E27FC236}">
                <a16:creationId xmlns:a16="http://schemas.microsoft.com/office/drawing/2014/main" id="{444BE0CE-73DC-4B18-819F-A6B750FD3AFF}"/>
              </a:ext>
            </a:extLst>
          </p:cNvPr>
          <p:cNvPicPr>
            <a:picLocks noChangeAspect="1"/>
          </p:cNvPicPr>
          <p:nvPr/>
        </p:nvPicPr>
        <p:blipFill>
          <a:blip r:embed="rId4"/>
          <a:stretch>
            <a:fillRect/>
          </a:stretch>
        </p:blipFill>
        <p:spPr>
          <a:xfrm>
            <a:off x="7498091" y="2909339"/>
            <a:ext cx="3528366" cy="3589331"/>
          </a:xfrm>
          <a:prstGeom prst="rect">
            <a:avLst/>
          </a:prstGeom>
        </p:spPr>
      </p:pic>
      <p:sp>
        <p:nvSpPr>
          <p:cNvPr id="15" name="TextBox 14">
            <a:extLst>
              <a:ext uri="{FF2B5EF4-FFF2-40B4-BE49-F238E27FC236}">
                <a16:creationId xmlns:a16="http://schemas.microsoft.com/office/drawing/2014/main" id="{6D06FFDA-ADE4-4840-A85D-4F655F306F84}"/>
              </a:ext>
            </a:extLst>
          </p:cNvPr>
          <p:cNvSpPr txBox="1"/>
          <p:nvPr/>
        </p:nvSpPr>
        <p:spPr>
          <a:xfrm>
            <a:off x="899419" y="1793942"/>
            <a:ext cx="4834393" cy="2308324"/>
          </a:xfrm>
          <a:prstGeom prst="rect">
            <a:avLst/>
          </a:prstGeom>
          <a:noFill/>
        </p:spPr>
        <p:txBody>
          <a:bodyPr wrap="square" rtlCol="0">
            <a:spAutoFit/>
          </a:bodyPr>
          <a:lstStyle/>
          <a:p>
            <a:pPr marL="285750" indent="-285750">
              <a:buFont typeface="Arial" panose="020B0604020202020204" pitchFamily="34" charset="0"/>
              <a:buChar char="•"/>
            </a:pPr>
            <a:r>
              <a:rPr lang="en-US" sz="2400" dirty="0"/>
              <a:t>How to find 2D (two variables) space in which information among data points are mostly kept?</a:t>
            </a:r>
          </a:p>
          <a:p>
            <a:pPr marL="285750" indent="-285750">
              <a:buFont typeface="Arial" panose="020B0604020202020204" pitchFamily="34" charset="0"/>
              <a:buChar char="•"/>
            </a:pPr>
            <a:r>
              <a:rPr lang="en-US" sz="2400" dirty="0"/>
              <a:t>With variance in data as information, PCA can find a 1-d line preserving most information. </a:t>
            </a:r>
          </a:p>
        </p:txBody>
      </p:sp>
    </p:spTree>
    <p:extLst>
      <p:ext uri="{BB962C8B-B14F-4D97-AF65-F5344CB8AC3E}">
        <p14:creationId xmlns:p14="http://schemas.microsoft.com/office/powerpoint/2010/main" val="22492083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1325563"/>
          </a:xfrm>
        </p:spPr>
        <p:txBody>
          <a:bodyPr/>
          <a:lstStyle/>
          <a:p>
            <a:r>
              <a:rPr lang="en-US"/>
              <a:t>Principal components maximize variance</a:t>
            </a:r>
          </a:p>
        </p:txBody>
      </p:sp>
      <p:sp>
        <p:nvSpPr>
          <p:cNvPr id="4" name="Rectangle 3"/>
          <p:cNvSpPr/>
          <p:nvPr/>
        </p:nvSpPr>
        <p:spPr>
          <a:xfrm>
            <a:off x="8369810" y="6550223"/>
            <a:ext cx="3914955" cy="307777"/>
          </a:xfrm>
          <a:prstGeom prst="rect">
            <a:avLst/>
          </a:prstGeom>
        </p:spPr>
        <p:txBody>
          <a:bodyPr wrap="square">
            <a:spAutoFit/>
          </a:bodyPr>
          <a:lstStyle/>
          <a:p>
            <a:r>
              <a:rPr lang="en-US" sz="1400" dirty="0"/>
              <a:t>http://</a:t>
            </a:r>
            <a:r>
              <a:rPr lang="en-US" sz="1400" dirty="0" err="1"/>
              <a:t>setosa.io</a:t>
            </a:r>
            <a:r>
              <a:rPr lang="en-US" sz="1400" dirty="0"/>
              <a:t>/</a:t>
            </a:r>
            <a:r>
              <a:rPr lang="en-US" sz="1400" dirty="0" err="1"/>
              <a:t>ev</a:t>
            </a:r>
            <a:r>
              <a:rPr lang="en-US" sz="1400" dirty="0"/>
              <a:t>/principal-component-analysis/</a:t>
            </a:r>
          </a:p>
        </p:txBody>
      </p:sp>
      <p:pic>
        <p:nvPicPr>
          <p:cNvPr id="5" name="Picture 4"/>
          <p:cNvPicPr>
            <a:picLocks noChangeAspect="1"/>
          </p:cNvPicPr>
          <p:nvPr/>
        </p:nvPicPr>
        <p:blipFill>
          <a:blip r:embed="rId3"/>
          <a:stretch>
            <a:fillRect/>
          </a:stretch>
        </p:blipFill>
        <p:spPr>
          <a:xfrm>
            <a:off x="1461396" y="1102797"/>
            <a:ext cx="3528366" cy="3589331"/>
          </a:xfrm>
          <a:prstGeom prst="rect">
            <a:avLst/>
          </a:prstGeom>
        </p:spPr>
      </p:pic>
      <p:pic>
        <p:nvPicPr>
          <p:cNvPr id="6" name="Picture 5"/>
          <p:cNvPicPr>
            <a:picLocks noChangeAspect="1"/>
          </p:cNvPicPr>
          <p:nvPr/>
        </p:nvPicPr>
        <p:blipFill>
          <a:blip r:embed="rId4"/>
          <a:stretch>
            <a:fillRect/>
          </a:stretch>
        </p:blipFill>
        <p:spPr>
          <a:xfrm>
            <a:off x="6254868" y="942397"/>
            <a:ext cx="3657917" cy="3772227"/>
          </a:xfrm>
          <a:prstGeom prst="rect">
            <a:avLst/>
          </a:prstGeom>
        </p:spPr>
      </p:pic>
      <p:pic>
        <p:nvPicPr>
          <p:cNvPr id="7" name="Picture 6"/>
          <p:cNvPicPr>
            <a:picLocks noChangeAspect="1"/>
          </p:cNvPicPr>
          <p:nvPr/>
        </p:nvPicPr>
        <p:blipFill>
          <a:blip r:embed="rId5"/>
          <a:stretch>
            <a:fillRect/>
          </a:stretch>
        </p:blipFill>
        <p:spPr>
          <a:xfrm>
            <a:off x="1507120" y="4872456"/>
            <a:ext cx="3436918" cy="845893"/>
          </a:xfrm>
          <a:prstGeom prst="rect">
            <a:avLst/>
          </a:prstGeom>
        </p:spPr>
      </p:pic>
      <p:pic>
        <p:nvPicPr>
          <p:cNvPr id="8" name="Picture 7"/>
          <p:cNvPicPr>
            <a:picLocks noChangeAspect="1"/>
          </p:cNvPicPr>
          <p:nvPr/>
        </p:nvPicPr>
        <p:blipFill>
          <a:blip r:embed="rId6"/>
          <a:stretch>
            <a:fillRect/>
          </a:stretch>
        </p:blipFill>
        <p:spPr>
          <a:xfrm>
            <a:off x="6463932" y="4849594"/>
            <a:ext cx="3528366" cy="868755"/>
          </a:xfrm>
          <a:prstGeom prst="rect">
            <a:avLst/>
          </a:prstGeom>
        </p:spPr>
      </p:pic>
      <p:sp>
        <p:nvSpPr>
          <p:cNvPr id="9" name="Right Arrow 8"/>
          <p:cNvSpPr/>
          <p:nvPr/>
        </p:nvSpPr>
        <p:spPr>
          <a:xfrm>
            <a:off x="5208104" y="2589972"/>
            <a:ext cx="887896" cy="47707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CF93E530-C8A4-4185-B2D4-4239EFF503CC}"/>
              </a:ext>
            </a:extLst>
          </p:cNvPr>
          <p:cNvSpPr txBox="1"/>
          <p:nvPr/>
        </p:nvSpPr>
        <p:spPr>
          <a:xfrm>
            <a:off x="1826932" y="5892446"/>
            <a:ext cx="8538136" cy="461665"/>
          </a:xfrm>
          <a:prstGeom prst="rect">
            <a:avLst/>
          </a:prstGeom>
          <a:noFill/>
        </p:spPr>
        <p:txBody>
          <a:bodyPr wrap="square" rtlCol="0">
            <a:spAutoFit/>
          </a:bodyPr>
          <a:lstStyle/>
          <a:p>
            <a:pPr marL="342900" indent="-342900">
              <a:buFont typeface="Arial" panose="020B0604020202020204" pitchFamily="34" charset="0"/>
              <a:buChar char="•"/>
            </a:pPr>
            <a:r>
              <a:rPr lang="en-US" sz="2400" dirty="0"/>
              <a:t>Can identify two axes that maximize variance in high dimension</a:t>
            </a:r>
            <a:endParaRPr lang="en-US" sz="2000" dirty="0"/>
          </a:p>
        </p:txBody>
      </p:sp>
    </p:spTree>
    <p:extLst>
      <p:ext uri="{BB962C8B-B14F-4D97-AF65-F5344CB8AC3E}">
        <p14:creationId xmlns:p14="http://schemas.microsoft.com/office/powerpoint/2010/main" val="37678871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1325563"/>
          </a:xfrm>
        </p:spPr>
        <p:txBody>
          <a:bodyPr/>
          <a:lstStyle/>
          <a:p>
            <a:r>
              <a:rPr lang="en-US" dirty="0"/>
              <a:t>Principal components in biomedical research</a:t>
            </a:r>
          </a:p>
        </p:txBody>
      </p:sp>
      <p:pic>
        <p:nvPicPr>
          <p:cNvPr id="3" name="Picture 2">
            <a:extLst>
              <a:ext uri="{FF2B5EF4-FFF2-40B4-BE49-F238E27FC236}">
                <a16:creationId xmlns:a16="http://schemas.microsoft.com/office/drawing/2014/main" id="{1A4CCFAB-10F4-48E6-B581-8CD56D19330E}"/>
              </a:ext>
            </a:extLst>
          </p:cNvPr>
          <p:cNvPicPr>
            <a:picLocks noChangeAspect="1"/>
          </p:cNvPicPr>
          <p:nvPr/>
        </p:nvPicPr>
        <p:blipFill>
          <a:blip r:embed="rId3"/>
          <a:stretch>
            <a:fillRect/>
          </a:stretch>
        </p:blipFill>
        <p:spPr>
          <a:xfrm>
            <a:off x="3336575" y="1533166"/>
            <a:ext cx="5136584" cy="4475054"/>
          </a:xfrm>
          <a:prstGeom prst="rect">
            <a:avLst/>
          </a:prstGeom>
        </p:spPr>
      </p:pic>
      <p:sp>
        <p:nvSpPr>
          <p:cNvPr id="11" name="TextBox 10">
            <a:extLst>
              <a:ext uri="{FF2B5EF4-FFF2-40B4-BE49-F238E27FC236}">
                <a16:creationId xmlns:a16="http://schemas.microsoft.com/office/drawing/2014/main" id="{33373791-A2F3-4496-A473-52D84E07FD80}"/>
              </a:ext>
            </a:extLst>
          </p:cNvPr>
          <p:cNvSpPr txBox="1"/>
          <p:nvPr/>
        </p:nvSpPr>
        <p:spPr>
          <a:xfrm>
            <a:off x="3336575" y="1264656"/>
            <a:ext cx="5518849" cy="400110"/>
          </a:xfrm>
          <a:prstGeom prst="rect">
            <a:avLst/>
          </a:prstGeom>
          <a:noFill/>
        </p:spPr>
        <p:txBody>
          <a:bodyPr wrap="square" rtlCol="0">
            <a:spAutoFit/>
          </a:bodyPr>
          <a:lstStyle/>
          <a:p>
            <a:r>
              <a:rPr lang="en-US" sz="2000" dirty="0"/>
              <a:t>Breast cancer samples (ER+ in red and ER- in black)</a:t>
            </a:r>
          </a:p>
        </p:txBody>
      </p:sp>
      <p:sp>
        <p:nvSpPr>
          <p:cNvPr id="12" name="Rectangle 11">
            <a:extLst>
              <a:ext uri="{FF2B5EF4-FFF2-40B4-BE49-F238E27FC236}">
                <a16:creationId xmlns:a16="http://schemas.microsoft.com/office/drawing/2014/main" id="{4B2380A2-1CF7-4270-9B10-C2F9C1C81E36}"/>
              </a:ext>
            </a:extLst>
          </p:cNvPr>
          <p:cNvSpPr/>
          <p:nvPr/>
        </p:nvSpPr>
        <p:spPr>
          <a:xfrm>
            <a:off x="8270420" y="6555026"/>
            <a:ext cx="3914955" cy="307777"/>
          </a:xfrm>
          <a:prstGeom prst="rect">
            <a:avLst/>
          </a:prstGeom>
        </p:spPr>
        <p:txBody>
          <a:bodyPr wrap="square">
            <a:spAutoFit/>
          </a:bodyPr>
          <a:lstStyle/>
          <a:p>
            <a:r>
              <a:rPr lang="en-US" sz="1400" dirty="0"/>
              <a:t>Markus, Nat. Biotechnology, Vol. 26 Num. 3, 2008</a:t>
            </a:r>
          </a:p>
        </p:txBody>
      </p:sp>
    </p:spTree>
    <p:extLst>
      <p:ext uri="{BB962C8B-B14F-4D97-AF65-F5344CB8AC3E}">
        <p14:creationId xmlns:p14="http://schemas.microsoft.com/office/powerpoint/2010/main" val="3260242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15FC947-84D9-4986-9BA4-1406F5AA11FF}"/>
              </a:ext>
            </a:extLst>
          </p:cNvPr>
          <p:cNvPicPr>
            <a:picLocks noChangeAspect="1"/>
          </p:cNvPicPr>
          <p:nvPr/>
        </p:nvPicPr>
        <p:blipFill>
          <a:blip r:embed="rId3"/>
          <a:stretch>
            <a:fillRect/>
          </a:stretch>
        </p:blipFill>
        <p:spPr>
          <a:xfrm>
            <a:off x="2915322" y="1803421"/>
            <a:ext cx="5943905" cy="4985006"/>
          </a:xfrm>
          <a:prstGeom prst="rect">
            <a:avLst/>
          </a:prstGeom>
        </p:spPr>
      </p:pic>
      <p:sp>
        <p:nvSpPr>
          <p:cNvPr id="2" name="Title 1"/>
          <p:cNvSpPr>
            <a:spLocks noGrp="1"/>
          </p:cNvSpPr>
          <p:nvPr>
            <p:ph type="title"/>
          </p:nvPr>
        </p:nvSpPr>
        <p:spPr>
          <a:xfrm>
            <a:off x="0" y="0"/>
            <a:ext cx="12192000" cy="1325563"/>
          </a:xfrm>
        </p:spPr>
        <p:txBody>
          <a:bodyPr/>
          <a:lstStyle/>
          <a:p>
            <a:r>
              <a:rPr lang="en-US" dirty="0"/>
              <a:t>Principal components in biomedical research</a:t>
            </a:r>
          </a:p>
        </p:txBody>
      </p:sp>
      <p:sp>
        <p:nvSpPr>
          <p:cNvPr id="11" name="TextBox 10">
            <a:extLst>
              <a:ext uri="{FF2B5EF4-FFF2-40B4-BE49-F238E27FC236}">
                <a16:creationId xmlns:a16="http://schemas.microsoft.com/office/drawing/2014/main" id="{33373791-A2F3-4496-A473-52D84E07FD80}"/>
              </a:ext>
            </a:extLst>
          </p:cNvPr>
          <p:cNvSpPr txBox="1"/>
          <p:nvPr/>
        </p:nvSpPr>
        <p:spPr>
          <a:xfrm>
            <a:off x="3590292" y="1377297"/>
            <a:ext cx="6173467" cy="430887"/>
          </a:xfrm>
          <a:prstGeom prst="rect">
            <a:avLst/>
          </a:prstGeom>
          <a:noFill/>
        </p:spPr>
        <p:txBody>
          <a:bodyPr wrap="square" rtlCol="0">
            <a:spAutoFit/>
          </a:bodyPr>
          <a:lstStyle/>
          <a:p>
            <a:r>
              <a:rPr lang="en-US" sz="2200" dirty="0"/>
              <a:t>Breast cancer samples (ER+ in red and ER- in black)</a:t>
            </a:r>
          </a:p>
        </p:txBody>
      </p:sp>
      <p:sp>
        <p:nvSpPr>
          <p:cNvPr id="12" name="Rectangle 11">
            <a:extLst>
              <a:ext uri="{FF2B5EF4-FFF2-40B4-BE49-F238E27FC236}">
                <a16:creationId xmlns:a16="http://schemas.microsoft.com/office/drawing/2014/main" id="{4B2380A2-1CF7-4270-9B10-C2F9C1C81E36}"/>
              </a:ext>
            </a:extLst>
          </p:cNvPr>
          <p:cNvSpPr/>
          <p:nvPr/>
        </p:nvSpPr>
        <p:spPr>
          <a:xfrm>
            <a:off x="8270420" y="6555026"/>
            <a:ext cx="3914955" cy="307777"/>
          </a:xfrm>
          <a:prstGeom prst="rect">
            <a:avLst/>
          </a:prstGeom>
        </p:spPr>
        <p:txBody>
          <a:bodyPr wrap="square">
            <a:spAutoFit/>
          </a:bodyPr>
          <a:lstStyle/>
          <a:p>
            <a:r>
              <a:rPr lang="en-US" sz="1400" dirty="0"/>
              <a:t>Markus, Nat. Biotechnology, Vol. 26 Num. 3, 2008</a:t>
            </a:r>
          </a:p>
        </p:txBody>
      </p:sp>
    </p:spTree>
    <p:extLst>
      <p:ext uri="{BB962C8B-B14F-4D97-AF65-F5344CB8AC3E}">
        <p14:creationId xmlns:p14="http://schemas.microsoft.com/office/powerpoint/2010/main" val="24304860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142995" y="1455810"/>
            <a:ext cx="5161196" cy="4706865"/>
          </a:xfrm>
          <a:prstGeom prst="rect">
            <a:avLst/>
          </a:prstGeom>
        </p:spPr>
      </p:pic>
      <p:sp>
        <p:nvSpPr>
          <p:cNvPr id="2" name="Title 1"/>
          <p:cNvSpPr>
            <a:spLocks noGrp="1"/>
          </p:cNvSpPr>
          <p:nvPr>
            <p:ph type="title"/>
          </p:nvPr>
        </p:nvSpPr>
        <p:spPr>
          <a:xfrm>
            <a:off x="0" y="0"/>
            <a:ext cx="12192000" cy="1325563"/>
          </a:xfrm>
        </p:spPr>
        <p:txBody>
          <a:bodyPr/>
          <a:lstStyle/>
          <a:p>
            <a:r>
              <a:rPr lang="en-US" dirty="0"/>
              <a:t>Hierarchical clustering groups data points in a nested fashion by similarity</a:t>
            </a:r>
          </a:p>
        </p:txBody>
      </p:sp>
      <p:sp>
        <p:nvSpPr>
          <p:cNvPr id="9" name="Content Placeholder 2"/>
          <p:cNvSpPr txBox="1">
            <a:spLocks/>
          </p:cNvSpPr>
          <p:nvPr/>
        </p:nvSpPr>
        <p:spPr>
          <a:xfrm>
            <a:off x="4784731" y="1058025"/>
            <a:ext cx="3384538" cy="39778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dirty="0"/>
              <a:t>Clustering of biological species</a:t>
            </a:r>
          </a:p>
        </p:txBody>
      </p:sp>
      <p:sp>
        <p:nvSpPr>
          <p:cNvPr id="12" name="TextBox 11">
            <a:extLst>
              <a:ext uri="{FF2B5EF4-FFF2-40B4-BE49-F238E27FC236}">
                <a16:creationId xmlns:a16="http://schemas.microsoft.com/office/drawing/2014/main" id="{07D577E4-C65F-45C9-A3C4-66DE694288C1}"/>
              </a:ext>
            </a:extLst>
          </p:cNvPr>
          <p:cNvSpPr txBox="1"/>
          <p:nvPr/>
        </p:nvSpPr>
        <p:spPr>
          <a:xfrm>
            <a:off x="364758" y="2421381"/>
            <a:ext cx="3530967" cy="1938992"/>
          </a:xfrm>
          <a:prstGeom prst="rect">
            <a:avLst/>
          </a:prstGeom>
          <a:noFill/>
        </p:spPr>
        <p:txBody>
          <a:bodyPr wrap="square" rtlCol="0">
            <a:spAutoFit/>
          </a:bodyPr>
          <a:lstStyle/>
          <a:p>
            <a:r>
              <a:rPr lang="en-US" sz="2400" dirty="0"/>
              <a:t>To understand clusters, we need to understand </a:t>
            </a:r>
          </a:p>
          <a:p>
            <a:pPr marL="457200" indent="-457200">
              <a:buFont typeface="+mj-lt"/>
              <a:buAutoNum type="arabicPeriod"/>
            </a:pPr>
            <a:r>
              <a:rPr lang="en-US" sz="2400" dirty="0"/>
              <a:t>What data was used?</a:t>
            </a:r>
          </a:p>
          <a:p>
            <a:pPr marL="457200" indent="-457200">
              <a:buFont typeface="+mj-lt"/>
              <a:buAutoNum type="arabicPeriod"/>
            </a:pPr>
            <a:r>
              <a:rPr lang="en-US" sz="2400" dirty="0"/>
              <a:t>How was the similarity estimated?</a:t>
            </a:r>
          </a:p>
        </p:txBody>
      </p:sp>
      <p:sp>
        <p:nvSpPr>
          <p:cNvPr id="14" name="TextBox 13">
            <a:extLst>
              <a:ext uri="{FF2B5EF4-FFF2-40B4-BE49-F238E27FC236}">
                <a16:creationId xmlns:a16="http://schemas.microsoft.com/office/drawing/2014/main" id="{36FBC6C3-21B3-4E8D-B8E2-C185BA69E97F}"/>
              </a:ext>
            </a:extLst>
          </p:cNvPr>
          <p:cNvSpPr txBox="1"/>
          <p:nvPr/>
        </p:nvSpPr>
        <p:spPr>
          <a:xfrm>
            <a:off x="6400801" y="6162675"/>
            <a:ext cx="4861560" cy="738664"/>
          </a:xfrm>
          <a:prstGeom prst="rect">
            <a:avLst/>
          </a:prstGeom>
          <a:noFill/>
        </p:spPr>
        <p:txBody>
          <a:bodyPr wrap="square">
            <a:spAutoFit/>
          </a:bodyPr>
          <a:lstStyle/>
          <a:p>
            <a:r>
              <a:rPr lang="en-US" sz="1400" dirty="0"/>
              <a:t>https://www.sciencemag.org/news/2015/09/first-comprehensive-tree-life-shows-how-related-you-are-millions-species</a:t>
            </a:r>
          </a:p>
        </p:txBody>
      </p:sp>
    </p:spTree>
    <p:extLst>
      <p:ext uri="{BB962C8B-B14F-4D97-AF65-F5344CB8AC3E}">
        <p14:creationId xmlns:p14="http://schemas.microsoft.com/office/powerpoint/2010/main" val="359388748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395B0DD-F527-4083-9AE8-80D69DD460ED}"/>
              </a:ext>
            </a:extLst>
          </p:cNvPr>
          <p:cNvPicPr>
            <a:picLocks noChangeAspect="1"/>
          </p:cNvPicPr>
          <p:nvPr/>
        </p:nvPicPr>
        <p:blipFill>
          <a:blip r:embed="rId3"/>
          <a:stretch>
            <a:fillRect/>
          </a:stretch>
        </p:blipFill>
        <p:spPr>
          <a:xfrm>
            <a:off x="6926614" y="2936546"/>
            <a:ext cx="3815538" cy="3236394"/>
          </a:xfrm>
          <a:prstGeom prst="rect">
            <a:avLst/>
          </a:prstGeom>
        </p:spPr>
      </p:pic>
      <p:sp>
        <p:nvSpPr>
          <p:cNvPr id="2" name="Title 1"/>
          <p:cNvSpPr>
            <a:spLocks noGrp="1"/>
          </p:cNvSpPr>
          <p:nvPr>
            <p:ph type="title"/>
          </p:nvPr>
        </p:nvSpPr>
        <p:spPr>
          <a:xfrm>
            <a:off x="0" y="0"/>
            <a:ext cx="12192000" cy="1325563"/>
          </a:xfrm>
        </p:spPr>
        <p:txBody>
          <a:bodyPr/>
          <a:lstStyle/>
          <a:p>
            <a:r>
              <a:rPr lang="en-US" dirty="0"/>
              <a:t>Principal components in biomedical research</a:t>
            </a:r>
          </a:p>
        </p:txBody>
      </p:sp>
      <p:sp>
        <p:nvSpPr>
          <p:cNvPr id="12" name="Rectangle 11">
            <a:extLst>
              <a:ext uri="{FF2B5EF4-FFF2-40B4-BE49-F238E27FC236}">
                <a16:creationId xmlns:a16="http://schemas.microsoft.com/office/drawing/2014/main" id="{4B2380A2-1CF7-4270-9B10-C2F9C1C81E36}"/>
              </a:ext>
            </a:extLst>
          </p:cNvPr>
          <p:cNvSpPr/>
          <p:nvPr/>
        </p:nvSpPr>
        <p:spPr>
          <a:xfrm>
            <a:off x="8270420" y="6555026"/>
            <a:ext cx="3914955" cy="307777"/>
          </a:xfrm>
          <a:prstGeom prst="rect">
            <a:avLst/>
          </a:prstGeom>
        </p:spPr>
        <p:txBody>
          <a:bodyPr wrap="square">
            <a:spAutoFit/>
          </a:bodyPr>
          <a:lstStyle/>
          <a:p>
            <a:r>
              <a:rPr lang="en-US" sz="1400" dirty="0"/>
              <a:t>Markus, Nat. Biotechnology, Vol. 26 Num. 3, 2008</a:t>
            </a:r>
          </a:p>
        </p:txBody>
      </p:sp>
      <p:sp>
        <p:nvSpPr>
          <p:cNvPr id="7" name="TextBox 6">
            <a:extLst>
              <a:ext uri="{FF2B5EF4-FFF2-40B4-BE49-F238E27FC236}">
                <a16:creationId xmlns:a16="http://schemas.microsoft.com/office/drawing/2014/main" id="{FE246FAD-6410-4C18-9181-0B0F1F2A3A78}"/>
              </a:ext>
            </a:extLst>
          </p:cNvPr>
          <p:cNvSpPr txBox="1"/>
          <p:nvPr/>
        </p:nvSpPr>
        <p:spPr>
          <a:xfrm>
            <a:off x="2129366" y="1533614"/>
            <a:ext cx="8532707" cy="1107996"/>
          </a:xfrm>
          <a:prstGeom prst="rect">
            <a:avLst/>
          </a:prstGeom>
          <a:noFill/>
        </p:spPr>
        <p:txBody>
          <a:bodyPr wrap="square" rtlCol="0">
            <a:spAutoFit/>
          </a:bodyPr>
          <a:lstStyle/>
          <a:p>
            <a:r>
              <a:rPr lang="en-US" sz="2200" dirty="0"/>
              <a:t>Things to analyze in PCA</a:t>
            </a:r>
          </a:p>
          <a:p>
            <a:pPr marL="457200" indent="-457200">
              <a:buFont typeface="+mj-lt"/>
              <a:buAutoNum type="arabicPeriod"/>
            </a:pPr>
            <a:r>
              <a:rPr lang="en-US" sz="2200" dirty="0"/>
              <a:t>Their projection to PCAs: PC1 well separates the grouping of your interest</a:t>
            </a:r>
          </a:p>
        </p:txBody>
      </p:sp>
      <p:pic>
        <p:nvPicPr>
          <p:cNvPr id="8" name="Picture 7">
            <a:extLst>
              <a:ext uri="{FF2B5EF4-FFF2-40B4-BE49-F238E27FC236}">
                <a16:creationId xmlns:a16="http://schemas.microsoft.com/office/drawing/2014/main" id="{A25B5D41-8AFE-497A-AB91-2D85309CB823}"/>
              </a:ext>
            </a:extLst>
          </p:cNvPr>
          <p:cNvPicPr>
            <a:picLocks noChangeAspect="1"/>
          </p:cNvPicPr>
          <p:nvPr/>
        </p:nvPicPr>
        <p:blipFill>
          <a:blip r:embed="rId4"/>
          <a:stretch>
            <a:fillRect/>
          </a:stretch>
        </p:blipFill>
        <p:spPr>
          <a:xfrm>
            <a:off x="1619892" y="2985654"/>
            <a:ext cx="3741828" cy="3138179"/>
          </a:xfrm>
          <a:prstGeom prst="rect">
            <a:avLst/>
          </a:prstGeom>
        </p:spPr>
      </p:pic>
      <p:sp>
        <p:nvSpPr>
          <p:cNvPr id="4" name="Arrow: Right 3">
            <a:extLst>
              <a:ext uri="{FF2B5EF4-FFF2-40B4-BE49-F238E27FC236}">
                <a16:creationId xmlns:a16="http://schemas.microsoft.com/office/drawing/2014/main" id="{E924E1D0-D9DA-4007-8ADD-59585FF9067F}"/>
              </a:ext>
            </a:extLst>
          </p:cNvPr>
          <p:cNvSpPr/>
          <p:nvPr/>
        </p:nvSpPr>
        <p:spPr>
          <a:xfrm>
            <a:off x="5796280" y="4064000"/>
            <a:ext cx="599440" cy="51816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390819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1325563"/>
          </a:xfrm>
        </p:spPr>
        <p:txBody>
          <a:bodyPr/>
          <a:lstStyle/>
          <a:p>
            <a:r>
              <a:rPr lang="en-US" dirty="0"/>
              <a:t>Principal components in biomedical research</a:t>
            </a:r>
          </a:p>
        </p:txBody>
      </p:sp>
      <p:pic>
        <p:nvPicPr>
          <p:cNvPr id="4" name="Picture 3">
            <a:extLst>
              <a:ext uri="{FF2B5EF4-FFF2-40B4-BE49-F238E27FC236}">
                <a16:creationId xmlns:a16="http://schemas.microsoft.com/office/drawing/2014/main" id="{0BAF663C-0AF5-4817-A355-41A6507A26B0}"/>
              </a:ext>
            </a:extLst>
          </p:cNvPr>
          <p:cNvPicPr>
            <a:picLocks noChangeAspect="1"/>
          </p:cNvPicPr>
          <p:nvPr/>
        </p:nvPicPr>
        <p:blipFill>
          <a:blip r:embed="rId3"/>
          <a:stretch>
            <a:fillRect/>
          </a:stretch>
        </p:blipFill>
        <p:spPr>
          <a:xfrm>
            <a:off x="7242314" y="2720505"/>
            <a:ext cx="3815538" cy="3391123"/>
          </a:xfrm>
          <a:prstGeom prst="rect">
            <a:avLst/>
          </a:prstGeom>
        </p:spPr>
      </p:pic>
      <p:sp>
        <p:nvSpPr>
          <p:cNvPr id="6" name="TextBox 5">
            <a:extLst>
              <a:ext uri="{FF2B5EF4-FFF2-40B4-BE49-F238E27FC236}">
                <a16:creationId xmlns:a16="http://schemas.microsoft.com/office/drawing/2014/main" id="{7A8B4323-B768-499F-A66F-60755E13A645}"/>
              </a:ext>
            </a:extLst>
          </p:cNvPr>
          <p:cNvSpPr txBox="1"/>
          <p:nvPr/>
        </p:nvSpPr>
        <p:spPr>
          <a:xfrm>
            <a:off x="4107151" y="1064514"/>
            <a:ext cx="4562356" cy="1107996"/>
          </a:xfrm>
          <a:prstGeom prst="rect">
            <a:avLst/>
          </a:prstGeom>
          <a:noFill/>
        </p:spPr>
        <p:txBody>
          <a:bodyPr wrap="square" rtlCol="0">
            <a:spAutoFit/>
          </a:bodyPr>
          <a:lstStyle/>
          <a:p>
            <a:r>
              <a:rPr lang="en-US" sz="2200" dirty="0"/>
              <a:t>Some things to check in PCA</a:t>
            </a:r>
          </a:p>
          <a:p>
            <a:pPr marL="457200" indent="-457200">
              <a:buFont typeface="+mj-lt"/>
              <a:buAutoNum type="arabicPeriod"/>
            </a:pPr>
            <a:r>
              <a:rPr lang="en-US" sz="2200" dirty="0"/>
              <a:t>Projection of data onto PCs</a:t>
            </a:r>
          </a:p>
          <a:p>
            <a:pPr marL="457200" indent="-457200">
              <a:buFont typeface="+mj-lt"/>
              <a:buAutoNum type="arabicPeriod"/>
            </a:pPr>
            <a:r>
              <a:rPr lang="en-US" sz="2200" dirty="0"/>
              <a:t>Proportion of variance per PC</a:t>
            </a:r>
          </a:p>
        </p:txBody>
      </p:sp>
      <p:sp>
        <p:nvSpPr>
          <p:cNvPr id="7" name="Rectangle 6">
            <a:extLst>
              <a:ext uri="{FF2B5EF4-FFF2-40B4-BE49-F238E27FC236}">
                <a16:creationId xmlns:a16="http://schemas.microsoft.com/office/drawing/2014/main" id="{5EB4D1B0-4F51-415D-AEA3-6F1AE48833D4}"/>
              </a:ext>
            </a:extLst>
          </p:cNvPr>
          <p:cNvSpPr/>
          <p:nvPr/>
        </p:nvSpPr>
        <p:spPr>
          <a:xfrm>
            <a:off x="8270420" y="6555026"/>
            <a:ext cx="3914955" cy="307777"/>
          </a:xfrm>
          <a:prstGeom prst="rect">
            <a:avLst/>
          </a:prstGeom>
        </p:spPr>
        <p:txBody>
          <a:bodyPr wrap="square">
            <a:spAutoFit/>
          </a:bodyPr>
          <a:lstStyle/>
          <a:p>
            <a:r>
              <a:rPr lang="en-US" sz="1400" dirty="0"/>
              <a:t>Markus, Nat. Biotechnology, Vol. 26 Num. 3, 2008</a:t>
            </a:r>
          </a:p>
        </p:txBody>
      </p:sp>
      <p:pic>
        <p:nvPicPr>
          <p:cNvPr id="9" name="Picture 8">
            <a:extLst>
              <a:ext uri="{FF2B5EF4-FFF2-40B4-BE49-F238E27FC236}">
                <a16:creationId xmlns:a16="http://schemas.microsoft.com/office/drawing/2014/main" id="{4AE3BF5A-9747-4350-9757-223BACDFCFB5}"/>
              </a:ext>
            </a:extLst>
          </p:cNvPr>
          <p:cNvPicPr>
            <a:picLocks noChangeAspect="1"/>
          </p:cNvPicPr>
          <p:nvPr/>
        </p:nvPicPr>
        <p:blipFill>
          <a:blip r:embed="rId4"/>
          <a:stretch>
            <a:fillRect/>
          </a:stretch>
        </p:blipFill>
        <p:spPr>
          <a:xfrm>
            <a:off x="1134150" y="2729682"/>
            <a:ext cx="3815538" cy="3236394"/>
          </a:xfrm>
          <a:prstGeom prst="rect">
            <a:avLst/>
          </a:prstGeom>
        </p:spPr>
      </p:pic>
      <p:sp>
        <p:nvSpPr>
          <p:cNvPr id="3" name="Arrow: U-Turn 2">
            <a:extLst>
              <a:ext uri="{FF2B5EF4-FFF2-40B4-BE49-F238E27FC236}">
                <a16:creationId xmlns:a16="http://schemas.microsoft.com/office/drawing/2014/main" id="{AA4C186A-7421-458D-97E1-E46AFC247A85}"/>
              </a:ext>
            </a:extLst>
          </p:cNvPr>
          <p:cNvSpPr/>
          <p:nvPr/>
        </p:nvSpPr>
        <p:spPr>
          <a:xfrm>
            <a:off x="4480560" y="2217585"/>
            <a:ext cx="3815538" cy="904240"/>
          </a:xfrm>
          <a:prstGeom prst="utur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61534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0AB8697-7ABB-4165-A6EC-47EC6B030252}"/>
              </a:ext>
            </a:extLst>
          </p:cNvPr>
          <p:cNvPicPr>
            <a:picLocks noChangeAspect="1"/>
          </p:cNvPicPr>
          <p:nvPr/>
        </p:nvPicPr>
        <p:blipFill>
          <a:blip r:embed="rId3"/>
          <a:stretch>
            <a:fillRect/>
          </a:stretch>
        </p:blipFill>
        <p:spPr>
          <a:xfrm>
            <a:off x="6853878" y="2844397"/>
            <a:ext cx="4118922" cy="3471788"/>
          </a:xfrm>
          <a:prstGeom prst="rect">
            <a:avLst/>
          </a:prstGeom>
        </p:spPr>
      </p:pic>
      <p:sp>
        <p:nvSpPr>
          <p:cNvPr id="2" name="Title 1"/>
          <p:cNvSpPr>
            <a:spLocks noGrp="1"/>
          </p:cNvSpPr>
          <p:nvPr>
            <p:ph type="title"/>
          </p:nvPr>
        </p:nvSpPr>
        <p:spPr>
          <a:xfrm>
            <a:off x="0" y="0"/>
            <a:ext cx="12192000" cy="1325563"/>
          </a:xfrm>
        </p:spPr>
        <p:txBody>
          <a:bodyPr/>
          <a:lstStyle/>
          <a:p>
            <a:r>
              <a:rPr lang="en-US" dirty="0"/>
              <a:t>Principal components in biomedical research</a:t>
            </a:r>
          </a:p>
        </p:txBody>
      </p:sp>
      <p:sp>
        <p:nvSpPr>
          <p:cNvPr id="6" name="TextBox 5">
            <a:extLst>
              <a:ext uri="{FF2B5EF4-FFF2-40B4-BE49-F238E27FC236}">
                <a16:creationId xmlns:a16="http://schemas.microsoft.com/office/drawing/2014/main" id="{7A8B4323-B768-499F-A66F-60755E13A645}"/>
              </a:ext>
            </a:extLst>
          </p:cNvPr>
          <p:cNvSpPr txBox="1"/>
          <p:nvPr/>
        </p:nvSpPr>
        <p:spPr>
          <a:xfrm>
            <a:off x="3866006" y="1242285"/>
            <a:ext cx="5368651" cy="1446550"/>
          </a:xfrm>
          <a:prstGeom prst="rect">
            <a:avLst/>
          </a:prstGeom>
          <a:noFill/>
        </p:spPr>
        <p:txBody>
          <a:bodyPr wrap="square" rtlCol="0">
            <a:spAutoFit/>
          </a:bodyPr>
          <a:lstStyle/>
          <a:p>
            <a:r>
              <a:rPr lang="en-US" sz="2200" dirty="0"/>
              <a:t>Things to check in PCA</a:t>
            </a:r>
          </a:p>
          <a:p>
            <a:pPr marL="457200" indent="-457200">
              <a:buFont typeface="+mj-lt"/>
              <a:buAutoNum type="arabicPeriod"/>
            </a:pPr>
            <a:r>
              <a:rPr lang="en-US" sz="2200" dirty="0"/>
              <a:t>Projection of data onto PCs</a:t>
            </a:r>
          </a:p>
          <a:p>
            <a:pPr marL="457200" indent="-457200">
              <a:buFont typeface="+mj-lt"/>
              <a:buAutoNum type="arabicPeriod"/>
            </a:pPr>
            <a:r>
              <a:rPr lang="en-US" sz="2200" dirty="0"/>
              <a:t>Proportion of variance per PC</a:t>
            </a:r>
          </a:p>
          <a:p>
            <a:pPr marL="457200" indent="-457200">
              <a:buFont typeface="+mj-lt"/>
              <a:buAutoNum type="arabicPeriod"/>
            </a:pPr>
            <a:r>
              <a:rPr lang="en-US" sz="2200" dirty="0"/>
              <a:t>Weights of your genes on the PCs</a:t>
            </a:r>
          </a:p>
        </p:txBody>
      </p:sp>
      <p:sp>
        <p:nvSpPr>
          <p:cNvPr id="7" name="Rectangle 6">
            <a:extLst>
              <a:ext uri="{FF2B5EF4-FFF2-40B4-BE49-F238E27FC236}">
                <a16:creationId xmlns:a16="http://schemas.microsoft.com/office/drawing/2014/main" id="{5EB4D1B0-4F51-415D-AEA3-6F1AE48833D4}"/>
              </a:ext>
            </a:extLst>
          </p:cNvPr>
          <p:cNvSpPr/>
          <p:nvPr/>
        </p:nvSpPr>
        <p:spPr>
          <a:xfrm>
            <a:off x="8270420" y="6555026"/>
            <a:ext cx="3914955" cy="307777"/>
          </a:xfrm>
          <a:prstGeom prst="rect">
            <a:avLst/>
          </a:prstGeom>
        </p:spPr>
        <p:txBody>
          <a:bodyPr wrap="square">
            <a:spAutoFit/>
          </a:bodyPr>
          <a:lstStyle/>
          <a:p>
            <a:r>
              <a:rPr lang="en-US" sz="1400" dirty="0"/>
              <a:t>Markus, Nat. Biotechnology, Vol. 26 Num. 3, 2008</a:t>
            </a:r>
          </a:p>
        </p:txBody>
      </p:sp>
      <p:sp>
        <p:nvSpPr>
          <p:cNvPr id="5" name="Rectangle 4">
            <a:extLst>
              <a:ext uri="{FF2B5EF4-FFF2-40B4-BE49-F238E27FC236}">
                <a16:creationId xmlns:a16="http://schemas.microsoft.com/office/drawing/2014/main" id="{792315F2-1A5E-4D8D-8276-ED3A1451050B}"/>
              </a:ext>
            </a:extLst>
          </p:cNvPr>
          <p:cNvSpPr/>
          <p:nvPr/>
        </p:nvSpPr>
        <p:spPr>
          <a:xfrm>
            <a:off x="6456313" y="2605556"/>
            <a:ext cx="795130" cy="5714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4194CE5E-92B3-4909-9C6A-518D1C4545F2}"/>
              </a:ext>
            </a:extLst>
          </p:cNvPr>
          <p:cNvPicPr>
            <a:picLocks noChangeAspect="1"/>
          </p:cNvPicPr>
          <p:nvPr/>
        </p:nvPicPr>
        <p:blipFill>
          <a:blip r:embed="rId4"/>
          <a:stretch>
            <a:fillRect/>
          </a:stretch>
        </p:blipFill>
        <p:spPr>
          <a:xfrm>
            <a:off x="1219200" y="2844397"/>
            <a:ext cx="4266907" cy="3578549"/>
          </a:xfrm>
          <a:prstGeom prst="rect">
            <a:avLst/>
          </a:prstGeom>
        </p:spPr>
      </p:pic>
      <p:sp>
        <p:nvSpPr>
          <p:cNvPr id="10" name="Arrow: Right 9">
            <a:extLst>
              <a:ext uri="{FF2B5EF4-FFF2-40B4-BE49-F238E27FC236}">
                <a16:creationId xmlns:a16="http://schemas.microsoft.com/office/drawing/2014/main" id="{A470853D-BC4B-44CD-8B63-4A1734A0D94B}"/>
              </a:ext>
            </a:extLst>
          </p:cNvPr>
          <p:cNvSpPr/>
          <p:nvPr/>
        </p:nvSpPr>
        <p:spPr>
          <a:xfrm>
            <a:off x="5796280" y="4064000"/>
            <a:ext cx="599440" cy="51816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3911971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1325563"/>
          </a:xfrm>
        </p:spPr>
        <p:txBody>
          <a:bodyPr/>
          <a:lstStyle/>
          <a:p>
            <a:r>
              <a:rPr lang="en-US" dirty="0"/>
              <a:t>A loading plot shows how strongly each dimension influences a principal component.</a:t>
            </a:r>
          </a:p>
        </p:txBody>
      </p:sp>
      <p:sp>
        <p:nvSpPr>
          <p:cNvPr id="4" name="Rectangle 3"/>
          <p:cNvSpPr/>
          <p:nvPr/>
        </p:nvSpPr>
        <p:spPr>
          <a:xfrm>
            <a:off x="8003982" y="5854369"/>
            <a:ext cx="3914955" cy="307777"/>
          </a:xfrm>
          <a:prstGeom prst="rect">
            <a:avLst/>
          </a:prstGeom>
        </p:spPr>
        <p:txBody>
          <a:bodyPr wrap="square">
            <a:spAutoFit/>
          </a:bodyPr>
          <a:lstStyle/>
          <a:p>
            <a:r>
              <a:rPr lang="en-US" sz="1400" dirty="0"/>
              <a:t>http://setosa.io/ev/principal-component-analysis/</a:t>
            </a:r>
          </a:p>
        </p:txBody>
      </p:sp>
      <p:grpSp>
        <p:nvGrpSpPr>
          <p:cNvPr id="7" name="Group 6"/>
          <p:cNvGrpSpPr/>
          <p:nvPr/>
        </p:nvGrpSpPr>
        <p:grpSpPr>
          <a:xfrm>
            <a:off x="6419700" y="1251294"/>
            <a:ext cx="5421780" cy="4682696"/>
            <a:chOff x="5599358" y="747423"/>
            <a:chExt cx="6592642" cy="5629523"/>
          </a:xfrm>
        </p:grpSpPr>
        <p:pic>
          <p:nvPicPr>
            <p:cNvPr id="33794" name="Picture 2" descr="https://blog.bioturing.com/wp-content/uploads/2018/11/loadings-plo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99358" y="747423"/>
              <a:ext cx="6592642" cy="5629523"/>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8301162" y="1145506"/>
              <a:ext cx="1502797" cy="3601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Rectangle 5"/>
          <p:cNvSpPr/>
          <p:nvPr/>
        </p:nvSpPr>
        <p:spPr>
          <a:xfrm>
            <a:off x="482379" y="1928770"/>
            <a:ext cx="6164664" cy="3477875"/>
          </a:xfrm>
          <a:prstGeom prst="rect">
            <a:avLst/>
          </a:prstGeom>
        </p:spPr>
        <p:txBody>
          <a:bodyPr wrap="square">
            <a:spAutoFit/>
          </a:bodyPr>
          <a:lstStyle/>
          <a:p>
            <a:r>
              <a:rPr lang="en-US" sz="2200" dirty="0"/>
              <a:t>A loading plot shows</a:t>
            </a:r>
          </a:p>
          <a:p>
            <a:pPr marL="285750" indent="-285750">
              <a:buFont typeface="Arial" panose="020B0604020202020204" pitchFamily="34" charset="0"/>
              <a:buChar char="•"/>
            </a:pPr>
            <a:r>
              <a:rPr lang="en-US" sz="2200" dirty="0"/>
              <a:t>Their projected values on each PC show how much weight they have on that PC</a:t>
            </a:r>
          </a:p>
          <a:p>
            <a:pPr marL="742950" lvl="1" indent="-285750">
              <a:buFont typeface="Arial" panose="020B0604020202020204" pitchFamily="34" charset="0"/>
              <a:buChar char="•"/>
            </a:pPr>
            <a:r>
              <a:rPr lang="en-US" sz="2200" dirty="0"/>
              <a:t>e. g., NPC2 and MAG influence PC1</a:t>
            </a:r>
          </a:p>
          <a:p>
            <a:pPr marL="742950" lvl="1" indent="-285750">
              <a:buFont typeface="Arial" panose="020B0604020202020204" pitchFamily="34" charset="0"/>
              <a:buChar char="•"/>
            </a:pPr>
            <a:r>
              <a:rPr lang="en-US" sz="2200" dirty="0"/>
              <a:t>e. g., GBA influences PC2</a:t>
            </a:r>
          </a:p>
          <a:p>
            <a:pPr marL="285750" indent="-285750">
              <a:buFont typeface="Arial" panose="020B0604020202020204" pitchFamily="34" charset="0"/>
              <a:buChar char="•"/>
            </a:pPr>
            <a:r>
              <a:rPr lang="en-US" sz="2200" dirty="0"/>
              <a:t>The angles b/w variables show how they correlated with each other</a:t>
            </a:r>
          </a:p>
          <a:p>
            <a:pPr marL="742950" lvl="1" indent="-285750">
              <a:buFont typeface="Arial" panose="020B0604020202020204" pitchFamily="34" charset="0"/>
              <a:buChar char="•"/>
            </a:pPr>
            <a:r>
              <a:rPr lang="en-US" sz="2200" dirty="0"/>
              <a:t>e. g., APOD and PSAP positively correlated </a:t>
            </a:r>
          </a:p>
          <a:p>
            <a:pPr marL="742950" lvl="1" indent="-285750">
              <a:buFont typeface="Arial" panose="020B0604020202020204" pitchFamily="34" charset="0"/>
              <a:buChar char="•"/>
            </a:pPr>
            <a:r>
              <a:rPr lang="en-US" sz="2200" dirty="0"/>
              <a:t>NPC2 and GBA not likely to be correlated</a:t>
            </a:r>
          </a:p>
          <a:p>
            <a:pPr marL="742950" lvl="1" indent="-285750">
              <a:buFont typeface="Arial" panose="020B0604020202020204" pitchFamily="34" charset="0"/>
              <a:buChar char="•"/>
            </a:pPr>
            <a:r>
              <a:rPr lang="en-US" sz="2200" dirty="0"/>
              <a:t>NPC2 and MAG negatively correlated</a:t>
            </a:r>
          </a:p>
        </p:txBody>
      </p:sp>
    </p:spTree>
    <p:extLst>
      <p:ext uri="{BB962C8B-B14F-4D97-AF65-F5344CB8AC3E}">
        <p14:creationId xmlns:p14="http://schemas.microsoft.com/office/powerpoint/2010/main" val="357852380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8015434" y="6077447"/>
            <a:ext cx="3914955" cy="307777"/>
          </a:xfrm>
          <a:prstGeom prst="rect">
            <a:avLst/>
          </a:prstGeom>
        </p:spPr>
        <p:txBody>
          <a:bodyPr wrap="square">
            <a:spAutoFit/>
          </a:bodyPr>
          <a:lstStyle/>
          <a:p>
            <a:r>
              <a:rPr lang="en-US" sz="1400" dirty="0"/>
              <a:t>http://setosa.io/ev/principal-component-analysis/</a:t>
            </a:r>
          </a:p>
        </p:txBody>
      </p:sp>
      <p:sp>
        <p:nvSpPr>
          <p:cNvPr id="6" name="Rectangle 5"/>
          <p:cNvSpPr/>
          <p:nvPr/>
        </p:nvSpPr>
        <p:spPr>
          <a:xfrm>
            <a:off x="646043" y="2086706"/>
            <a:ext cx="4312257" cy="1569660"/>
          </a:xfrm>
          <a:prstGeom prst="rect">
            <a:avLst/>
          </a:prstGeom>
        </p:spPr>
        <p:txBody>
          <a:bodyPr wrap="square">
            <a:spAutoFit/>
          </a:bodyPr>
          <a:lstStyle/>
          <a:p>
            <a:pPr marL="285750" indent="-285750">
              <a:buFont typeface="Arial" panose="020B0604020202020204" pitchFamily="34" charset="0"/>
              <a:buChar char="•"/>
            </a:pPr>
            <a:r>
              <a:rPr lang="en-US" sz="2400" dirty="0"/>
              <a:t>Bottom axis: PC1 score</a:t>
            </a:r>
          </a:p>
          <a:p>
            <a:pPr marL="285750" indent="-285750">
              <a:buFont typeface="Arial" panose="020B0604020202020204" pitchFamily="34" charset="0"/>
              <a:buChar char="•"/>
            </a:pPr>
            <a:r>
              <a:rPr lang="en-US" sz="2400" dirty="0"/>
              <a:t>Left axis: PC2 score</a:t>
            </a:r>
          </a:p>
          <a:p>
            <a:pPr marL="285750" indent="-285750">
              <a:buFont typeface="Arial" panose="020B0604020202020204" pitchFamily="34" charset="0"/>
              <a:buChar char="•"/>
            </a:pPr>
            <a:r>
              <a:rPr lang="en-US" sz="2400" dirty="0"/>
              <a:t>Top axis: loadings on PC1</a:t>
            </a:r>
          </a:p>
          <a:p>
            <a:pPr marL="285750" indent="-285750">
              <a:buFont typeface="Arial" panose="020B0604020202020204" pitchFamily="34" charset="0"/>
              <a:buChar char="•"/>
            </a:pPr>
            <a:r>
              <a:rPr lang="en-US" sz="2400" dirty="0"/>
              <a:t>Right axis: loadings on PC2</a:t>
            </a:r>
          </a:p>
        </p:txBody>
      </p:sp>
      <p:pic>
        <p:nvPicPr>
          <p:cNvPr id="35842" name="Picture 2" descr="https://blog.bioturing.com/wp-content/uploads/2018/11/PCA-bi-plo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50755" y="780552"/>
            <a:ext cx="5518024" cy="5296895"/>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F1DA4B4B-1E60-4F2C-A250-0820493B1F46}"/>
              </a:ext>
            </a:extLst>
          </p:cNvPr>
          <p:cNvSpPr/>
          <p:nvPr/>
        </p:nvSpPr>
        <p:spPr>
          <a:xfrm>
            <a:off x="8458200" y="556108"/>
            <a:ext cx="903135" cy="5864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0" y="0"/>
            <a:ext cx="12192000" cy="1325563"/>
          </a:xfrm>
          <a:solidFill>
            <a:schemeClr val="bg1"/>
          </a:solidFill>
        </p:spPr>
        <p:txBody>
          <a:bodyPr/>
          <a:lstStyle/>
          <a:p>
            <a:r>
              <a:rPr lang="en-US" dirty="0"/>
              <a:t>PCA biplot = PCA score plot + loading plot</a:t>
            </a:r>
          </a:p>
        </p:txBody>
      </p:sp>
    </p:spTree>
    <p:extLst>
      <p:ext uri="{BB962C8B-B14F-4D97-AF65-F5344CB8AC3E}">
        <p14:creationId xmlns:p14="http://schemas.microsoft.com/office/powerpoint/2010/main" val="207724452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52DE69-1AF6-4089-7A1F-D744F82AB1F9}"/>
              </a:ext>
            </a:extLst>
          </p:cNvPr>
          <p:cNvSpPr>
            <a:spLocks noGrp="1"/>
          </p:cNvSpPr>
          <p:nvPr>
            <p:ph type="title"/>
          </p:nvPr>
        </p:nvSpPr>
        <p:spPr>
          <a:xfrm>
            <a:off x="838200" y="365125"/>
            <a:ext cx="5182456" cy="4206875"/>
          </a:xfrm>
        </p:spPr>
        <p:txBody>
          <a:bodyPr>
            <a:normAutofit/>
          </a:bodyPr>
          <a:lstStyle/>
          <a:p>
            <a:r>
              <a:rPr lang="en-US" dirty="0"/>
              <a:t>Example of PCA in genetics:</a:t>
            </a:r>
            <a:br>
              <a:rPr lang="en-US" dirty="0"/>
            </a:br>
            <a:r>
              <a:rPr lang="en-US" dirty="0"/>
              <a:t>principal components of ancestry</a:t>
            </a:r>
          </a:p>
        </p:txBody>
      </p:sp>
      <p:pic>
        <p:nvPicPr>
          <p:cNvPr id="1026" name="Picture 2">
            <a:extLst>
              <a:ext uri="{FF2B5EF4-FFF2-40B4-BE49-F238E27FC236}">
                <a16:creationId xmlns:a16="http://schemas.microsoft.com/office/drawing/2014/main" id="{B81FEF79-4166-13E9-756F-24D27723DE8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707469" y="77056"/>
            <a:ext cx="5204136" cy="6703888"/>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619777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8C6F31-DE03-CE91-607E-BD6CF8D984FB}"/>
              </a:ext>
            </a:extLst>
          </p:cNvPr>
          <p:cNvSpPr>
            <a:spLocks noGrp="1"/>
          </p:cNvSpPr>
          <p:nvPr>
            <p:ph type="title"/>
          </p:nvPr>
        </p:nvSpPr>
        <p:spPr/>
        <p:txBody>
          <a:bodyPr/>
          <a:lstStyle/>
          <a:p>
            <a:r>
              <a:rPr lang="en-US" dirty="0"/>
              <a:t>Limitations of PCA</a:t>
            </a:r>
          </a:p>
        </p:txBody>
      </p:sp>
      <p:sp>
        <p:nvSpPr>
          <p:cNvPr id="3" name="Content Placeholder 2">
            <a:extLst>
              <a:ext uri="{FF2B5EF4-FFF2-40B4-BE49-F238E27FC236}">
                <a16:creationId xmlns:a16="http://schemas.microsoft.com/office/drawing/2014/main" id="{12EB768B-3295-DAF5-E099-B973AA6496DD}"/>
              </a:ext>
            </a:extLst>
          </p:cNvPr>
          <p:cNvSpPr>
            <a:spLocks noGrp="1"/>
          </p:cNvSpPr>
          <p:nvPr>
            <p:ph idx="1"/>
          </p:nvPr>
        </p:nvSpPr>
        <p:spPr/>
        <p:txBody>
          <a:bodyPr/>
          <a:lstStyle/>
          <a:p>
            <a:r>
              <a:rPr lang="en-US" dirty="0"/>
              <a:t>PCs are </a:t>
            </a:r>
            <a:r>
              <a:rPr lang="en-US" u="sng" dirty="0"/>
              <a:t>linear</a:t>
            </a:r>
            <a:r>
              <a:rPr lang="en-US" dirty="0"/>
              <a:t> combinations of data</a:t>
            </a:r>
          </a:p>
          <a:p>
            <a:r>
              <a:rPr lang="en-US" dirty="0"/>
              <a:t>Outliers</a:t>
            </a:r>
          </a:p>
          <a:p>
            <a:r>
              <a:rPr lang="en-US" dirty="0"/>
              <a:t>Missing data</a:t>
            </a:r>
          </a:p>
          <a:p>
            <a:r>
              <a:rPr lang="en-US" dirty="0" err="1"/>
              <a:t>etc</a:t>
            </a:r>
            <a:endParaRPr lang="en-US" dirty="0"/>
          </a:p>
        </p:txBody>
      </p:sp>
    </p:spTree>
    <p:extLst>
      <p:ext uri="{BB962C8B-B14F-4D97-AF65-F5344CB8AC3E}">
        <p14:creationId xmlns:p14="http://schemas.microsoft.com/office/powerpoint/2010/main" val="408693133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035232-3592-4217-9DA9-2E42CC95CF49}"/>
              </a:ext>
            </a:extLst>
          </p:cNvPr>
          <p:cNvSpPr>
            <a:spLocks noGrp="1"/>
          </p:cNvSpPr>
          <p:nvPr>
            <p:ph type="title"/>
          </p:nvPr>
        </p:nvSpPr>
        <p:spPr>
          <a:xfrm>
            <a:off x="0" y="0"/>
            <a:ext cx="8048625" cy="1533525"/>
          </a:xfrm>
        </p:spPr>
        <p:txBody>
          <a:bodyPr/>
          <a:lstStyle/>
          <a:p>
            <a:r>
              <a:rPr lang="en-US" dirty="0"/>
              <a:t>Linear Discriminant Analysis (LDA) vs. PCA</a:t>
            </a:r>
          </a:p>
        </p:txBody>
      </p:sp>
      <p:sp>
        <p:nvSpPr>
          <p:cNvPr id="6" name="TextBox 5">
            <a:extLst>
              <a:ext uri="{FF2B5EF4-FFF2-40B4-BE49-F238E27FC236}">
                <a16:creationId xmlns:a16="http://schemas.microsoft.com/office/drawing/2014/main" id="{DDA58875-5CE4-4E34-AA35-C8F717B18824}"/>
              </a:ext>
            </a:extLst>
          </p:cNvPr>
          <p:cNvSpPr txBox="1"/>
          <p:nvPr/>
        </p:nvSpPr>
        <p:spPr>
          <a:xfrm>
            <a:off x="1074824" y="1905506"/>
            <a:ext cx="6411826" cy="3046988"/>
          </a:xfrm>
          <a:prstGeom prst="rect">
            <a:avLst/>
          </a:prstGeom>
          <a:noFill/>
        </p:spPr>
        <p:txBody>
          <a:bodyPr wrap="square">
            <a:spAutoFit/>
          </a:bodyPr>
          <a:lstStyle/>
          <a:p>
            <a:r>
              <a:rPr lang="en-US" sz="2400" dirty="0"/>
              <a:t>1. Both rank the new axes in the order of importance.</a:t>
            </a:r>
          </a:p>
          <a:p>
            <a:r>
              <a:rPr lang="en-US" sz="2400" dirty="0"/>
              <a:t>2. Both tell us which feature contributes more in creating the new axes.</a:t>
            </a:r>
          </a:p>
          <a:p>
            <a:r>
              <a:rPr lang="en-US" sz="2400" dirty="0"/>
              <a:t>3. Difference</a:t>
            </a:r>
          </a:p>
          <a:p>
            <a:pPr marL="342900" indent="-342900">
              <a:buFont typeface="Arial" panose="020B0604020202020204" pitchFamily="34" charset="0"/>
              <a:buChar char="•"/>
            </a:pPr>
            <a:r>
              <a:rPr lang="en-US" sz="2400" dirty="0"/>
              <a:t>PCA looks for attributes with the most variance.</a:t>
            </a:r>
          </a:p>
          <a:p>
            <a:pPr marL="342900" indent="-342900">
              <a:buFont typeface="Arial" panose="020B0604020202020204" pitchFamily="34" charset="0"/>
              <a:buChar char="•"/>
            </a:pPr>
            <a:r>
              <a:rPr lang="en-US" sz="2400" dirty="0"/>
              <a:t>LDA tries to maximize the separation of </a:t>
            </a:r>
            <a:r>
              <a:rPr lang="en-US" sz="2400" dirty="0">
                <a:solidFill>
                  <a:srgbClr val="FF0000"/>
                </a:solidFill>
              </a:rPr>
              <a:t>known</a:t>
            </a:r>
            <a:r>
              <a:rPr lang="en-US" sz="2400" dirty="0"/>
              <a:t> categories.</a:t>
            </a:r>
          </a:p>
        </p:txBody>
      </p:sp>
      <p:pic>
        <p:nvPicPr>
          <p:cNvPr id="7" name="Picture 6">
            <a:extLst>
              <a:ext uri="{FF2B5EF4-FFF2-40B4-BE49-F238E27FC236}">
                <a16:creationId xmlns:a16="http://schemas.microsoft.com/office/drawing/2014/main" id="{54380CD3-2266-44A7-BD13-519ED645BE1F}"/>
              </a:ext>
            </a:extLst>
          </p:cNvPr>
          <p:cNvPicPr>
            <a:picLocks noChangeAspect="1"/>
          </p:cNvPicPr>
          <p:nvPr/>
        </p:nvPicPr>
        <p:blipFill>
          <a:blip r:embed="rId2"/>
          <a:stretch>
            <a:fillRect/>
          </a:stretch>
        </p:blipFill>
        <p:spPr>
          <a:xfrm>
            <a:off x="8264697" y="0"/>
            <a:ext cx="3927303" cy="6858000"/>
          </a:xfrm>
          <a:prstGeom prst="rect">
            <a:avLst/>
          </a:prstGeom>
        </p:spPr>
      </p:pic>
    </p:spTree>
    <p:extLst>
      <p:ext uri="{BB962C8B-B14F-4D97-AF65-F5344CB8AC3E}">
        <p14:creationId xmlns:p14="http://schemas.microsoft.com/office/powerpoint/2010/main" val="316289252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1325563"/>
          </a:xfrm>
        </p:spPr>
        <p:txBody>
          <a:bodyPr>
            <a:normAutofit/>
          </a:bodyPr>
          <a:lstStyle/>
          <a:p>
            <a:r>
              <a:rPr lang="en-US" sz="4300" dirty="0"/>
              <a:t>t-SNE for visualizing high dimensional biomedical data</a:t>
            </a:r>
          </a:p>
        </p:txBody>
      </p:sp>
      <p:sp>
        <p:nvSpPr>
          <p:cNvPr id="6" name="TextBox 5">
            <a:extLst>
              <a:ext uri="{FF2B5EF4-FFF2-40B4-BE49-F238E27FC236}">
                <a16:creationId xmlns:a16="http://schemas.microsoft.com/office/drawing/2014/main" id="{7A8B4323-B768-499F-A66F-60755E13A645}"/>
              </a:ext>
            </a:extLst>
          </p:cNvPr>
          <p:cNvSpPr txBox="1"/>
          <p:nvPr/>
        </p:nvSpPr>
        <p:spPr>
          <a:xfrm>
            <a:off x="291252" y="1905505"/>
            <a:ext cx="5105695" cy="2677656"/>
          </a:xfrm>
          <a:prstGeom prst="rect">
            <a:avLst/>
          </a:prstGeom>
          <a:noFill/>
        </p:spPr>
        <p:txBody>
          <a:bodyPr wrap="square" rtlCol="0">
            <a:spAutoFit/>
          </a:bodyPr>
          <a:lstStyle/>
          <a:p>
            <a:r>
              <a:rPr lang="en-US" sz="2400" dirty="0"/>
              <a:t>Things to keep in mind for t-SNE</a:t>
            </a:r>
          </a:p>
          <a:p>
            <a:pPr marL="457200" indent="-457200">
              <a:buFont typeface="+mj-lt"/>
              <a:buAutoNum type="arabicPeriod"/>
            </a:pPr>
            <a:r>
              <a:rPr lang="en-US" sz="2400" dirty="0"/>
              <a:t>X-/y-axis are non-linear</a:t>
            </a:r>
          </a:p>
          <a:p>
            <a:pPr marL="457200" indent="-457200">
              <a:buFont typeface="+mj-lt"/>
              <a:buAutoNum type="arabicPeriod"/>
            </a:pPr>
            <a:r>
              <a:rPr lang="en-US" sz="2400" dirty="0"/>
              <a:t>Distance roughly represents their similarity. </a:t>
            </a:r>
          </a:p>
          <a:p>
            <a:pPr marL="457200" indent="-457200">
              <a:buFont typeface="+mj-lt"/>
              <a:buAutoNum type="arabicPeriod"/>
            </a:pPr>
            <a:r>
              <a:rPr lang="en-US" sz="2400" dirty="0"/>
              <a:t>Connection with neighbor is also important </a:t>
            </a:r>
          </a:p>
          <a:p>
            <a:pPr marL="457200" indent="-457200">
              <a:buFont typeface="+mj-lt"/>
              <a:buAutoNum type="arabicPeriod"/>
            </a:pPr>
            <a:r>
              <a:rPr lang="en-US" sz="2400" dirty="0"/>
              <a:t>Mainly used for visualization only</a:t>
            </a:r>
          </a:p>
        </p:txBody>
      </p:sp>
      <p:sp>
        <p:nvSpPr>
          <p:cNvPr id="5" name="Rectangle 4">
            <a:extLst>
              <a:ext uri="{FF2B5EF4-FFF2-40B4-BE49-F238E27FC236}">
                <a16:creationId xmlns:a16="http://schemas.microsoft.com/office/drawing/2014/main" id="{792315F2-1A5E-4D8D-8276-ED3A1451050B}"/>
              </a:ext>
            </a:extLst>
          </p:cNvPr>
          <p:cNvSpPr/>
          <p:nvPr/>
        </p:nvSpPr>
        <p:spPr>
          <a:xfrm>
            <a:off x="5396948" y="1197516"/>
            <a:ext cx="795130" cy="5714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850027F6-48C8-4CCB-9282-E67511241BC3}"/>
              </a:ext>
            </a:extLst>
          </p:cNvPr>
          <p:cNvPicPr>
            <a:picLocks noChangeAspect="1"/>
          </p:cNvPicPr>
          <p:nvPr/>
        </p:nvPicPr>
        <p:blipFill>
          <a:blip r:embed="rId3"/>
          <a:stretch>
            <a:fillRect/>
          </a:stretch>
        </p:blipFill>
        <p:spPr>
          <a:xfrm>
            <a:off x="5505995" y="1965479"/>
            <a:ext cx="6587940" cy="3757637"/>
          </a:xfrm>
          <a:prstGeom prst="rect">
            <a:avLst/>
          </a:prstGeom>
        </p:spPr>
      </p:pic>
    </p:spTree>
    <p:extLst>
      <p:ext uri="{BB962C8B-B14F-4D97-AF65-F5344CB8AC3E}">
        <p14:creationId xmlns:p14="http://schemas.microsoft.com/office/powerpoint/2010/main" val="307709407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A7E98-6A06-7944-9325-1EFDEB8FF396}"/>
              </a:ext>
            </a:extLst>
          </p:cNvPr>
          <p:cNvSpPr>
            <a:spLocks noGrp="1"/>
          </p:cNvSpPr>
          <p:nvPr>
            <p:ph type="title"/>
          </p:nvPr>
        </p:nvSpPr>
        <p:spPr/>
        <p:txBody>
          <a:bodyPr/>
          <a:lstStyle/>
          <a:p>
            <a:r>
              <a:rPr lang="en-US" dirty="0"/>
              <a:t>UMAP</a:t>
            </a:r>
          </a:p>
        </p:txBody>
      </p:sp>
      <p:pic>
        <p:nvPicPr>
          <p:cNvPr id="1026" name="Picture 2" descr="UMAP: An alternative dimensionality reduction technique | by Fernando Luna  | MCD-UNISON | Medium">
            <a:extLst>
              <a:ext uri="{FF2B5EF4-FFF2-40B4-BE49-F238E27FC236}">
                <a16:creationId xmlns:a16="http://schemas.microsoft.com/office/drawing/2014/main" id="{6D20DE28-4C2D-6814-7839-EF3E4407AE10}"/>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887126" y="100986"/>
            <a:ext cx="8182291" cy="317940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7DB472C-46D6-7995-D536-7C954DE9B50C}"/>
              </a:ext>
            </a:extLst>
          </p:cNvPr>
          <p:cNvSpPr txBox="1"/>
          <p:nvPr/>
        </p:nvSpPr>
        <p:spPr>
          <a:xfrm>
            <a:off x="569843" y="3280390"/>
            <a:ext cx="11622157" cy="1200329"/>
          </a:xfrm>
          <a:prstGeom prst="rect">
            <a:avLst/>
          </a:prstGeom>
          <a:noFill/>
        </p:spPr>
        <p:txBody>
          <a:bodyPr wrap="square" rtlCol="0">
            <a:spAutoFit/>
          </a:bodyPr>
          <a:lstStyle/>
          <a:p>
            <a:pPr marL="285750" indent="-285750">
              <a:buFont typeface="Arial" panose="020B0604020202020204" pitchFamily="34" charset="0"/>
              <a:buChar char="•"/>
            </a:pPr>
            <a:r>
              <a:rPr lang="en-US" dirty="0"/>
              <a:t>Uniform manifold approximation and projection</a:t>
            </a:r>
          </a:p>
          <a:p>
            <a:pPr marL="285750" indent="-285750">
              <a:buFont typeface="Arial" panose="020B0604020202020204" pitchFamily="34" charset="0"/>
              <a:buChar char="•"/>
            </a:pPr>
            <a:r>
              <a:rPr lang="en-US" dirty="0"/>
              <a:t>Another non-linear dimension reduction technique</a:t>
            </a:r>
          </a:p>
          <a:p>
            <a:pPr marL="285750" indent="-285750">
              <a:buFont typeface="Arial" panose="020B0604020202020204" pitchFamily="34" charset="0"/>
              <a:buChar char="•"/>
            </a:pPr>
            <a:r>
              <a:rPr lang="en-US" dirty="0"/>
              <a:t>Has some </a:t>
            </a:r>
            <a:r>
              <a:rPr lang="en-US"/>
              <a:t>advantages over t-SNE</a:t>
            </a:r>
            <a:endParaRPr lang="en-US" dirty="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872598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8039006" y="2319364"/>
            <a:ext cx="4149431" cy="3784164"/>
          </a:xfrm>
          <a:prstGeom prst="rect">
            <a:avLst/>
          </a:prstGeom>
        </p:spPr>
      </p:pic>
      <p:sp>
        <p:nvSpPr>
          <p:cNvPr id="2" name="Title 1"/>
          <p:cNvSpPr>
            <a:spLocks noGrp="1"/>
          </p:cNvSpPr>
          <p:nvPr>
            <p:ph type="title"/>
          </p:nvPr>
        </p:nvSpPr>
        <p:spPr>
          <a:xfrm>
            <a:off x="0" y="0"/>
            <a:ext cx="12192000" cy="1325563"/>
          </a:xfrm>
        </p:spPr>
        <p:txBody>
          <a:bodyPr/>
          <a:lstStyle/>
          <a:p>
            <a:r>
              <a:rPr lang="en-US" dirty="0"/>
              <a:t>Hierarchical clustering groups data points in a nested fashion by similarity</a:t>
            </a:r>
          </a:p>
        </p:txBody>
      </p:sp>
      <p:pic>
        <p:nvPicPr>
          <p:cNvPr id="5" name="Picture 4"/>
          <p:cNvPicPr>
            <a:picLocks noChangeAspect="1"/>
          </p:cNvPicPr>
          <p:nvPr/>
        </p:nvPicPr>
        <p:blipFill>
          <a:blip r:embed="rId3"/>
          <a:stretch>
            <a:fillRect/>
          </a:stretch>
        </p:blipFill>
        <p:spPr>
          <a:xfrm>
            <a:off x="97598" y="2642118"/>
            <a:ext cx="5906138" cy="3332896"/>
          </a:xfrm>
          <a:prstGeom prst="rect">
            <a:avLst/>
          </a:prstGeom>
        </p:spPr>
      </p:pic>
      <p:sp>
        <p:nvSpPr>
          <p:cNvPr id="6" name="Rectangle 5"/>
          <p:cNvSpPr/>
          <p:nvPr/>
        </p:nvSpPr>
        <p:spPr>
          <a:xfrm>
            <a:off x="2025413" y="5900772"/>
            <a:ext cx="3973524" cy="276999"/>
          </a:xfrm>
          <a:prstGeom prst="rect">
            <a:avLst/>
          </a:prstGeom>
        </p:spPr>
        <p:txBody>
          <a:bodyPr wrap="none">
            <a:spAutoFit/>
          </a:bodyPr>
          <a:lstStyle/>
          <a:p>
            <a:r>
              <a:rPr lang="en-US" sz="1200" dirty="0"/>
              <a:t>https://en.wikipedia.org/wiki/Multiple_sequence_alignment</a:t>
            </a:r>
          </a:p>
        </p:txBody>
      </p:sp>
      <p:sp>
        <p:nvSpPr>
          <p:cNvPr id="7" name="Right Arrow 6"/>
          <p:cNvSpPr/>
          <p:nvPr/>
        </p:nvSpPr>
        <p:spPr>
          <a:xfrm>
            <a:off x="6898640" y="3931920"/>
            <a:ext cx="721360" cy="8940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2"/>
          <p:cNvSpPr txBox="1">
            <a:spLocks/>
          </p:cNvSpPr>
          <p:nvPr/>
        </p:nvSpPr>
        <p:spPr>
          <a:xfrm>
            <a:off x="7932392" y="1942718"/>
            <a:ext cx="3384538" cy="39778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dirty="0"/>
              <a:t>Clustering of biological species</a:t>
            </a:r>
          </a:p>
        </p:txBody>
      </p:sp>
      <p:sp>
        <p:nvSpPr>
          <p:cNvPr id="11" name="TextBox 10">
            <a:extLst>
              <a:ext uri="{FF2B5EF4-FFF2-40B4-BE49-F238E27FC236}">
                <a16:creationId xmlns:a16="http://schemas.microsoft.com/office/drawing/2014/main" id="{B701C359-6110-49C5-A69F-1CBA398387FA}"/>
              </a:ext>
            </a:extLst>
          </p:cNvPr>
          <p:cNvSpPr txBox="1"/>
          <p:nvPr/>
        </p:nvSpPr>
        <p:spPr>
          <a:xfrm>
            <a:off x="553546" y="1762417"/>
            <a:ext cx="3308335" cy="1015663"/>
          </a:xfrm>
          <a:prstGeom prst="rect">
            <a:avLst/>
          </a:prstGeom>
          <a:noFill/>
        </p:spPr>
        <p:txBody>
          <a:bodyPr wrap="square" rtlCol="0">
            <a:spAutoFit/>
          </a:bodyPr>
          <a:lstStyle/>
          <a:p>
            <a:pPr marL="457200" indent="-457200">
              <a:buAutoNum type="arabicPeriod"/>
            </a:pPr>
            <a:r>
              <a:rPr lang="en-US" sz="2000" dirty="0"/>
              <a:t>What data was used? </a:t>
            </a:r>
          </a:p>
          <a:p>
            <a:r>
              <a:rPr lang="en-US" sz="2000" dirty="0"/>
              <a:t>DNA sequences of biological species</a:t>
            </a:r>
          </a:p>
        </p:txBody>
      </p:sp>
      <p:sp>
        <p:nvSpPr>
          <p:cNvPr id="13" name="TextBox 12">
            <a:extLst>
              <a:ext uri="{FF2B5EF4-FFF2-40B4-BE49-F238E27FC236}">
                <a16:creationId xmlns:a16="http://schemas.microsoft.com/office/drawing/2014/main" id="{69A5A5C3-0126-4161-86BF-07EB85F27B8C}"/>
              </a:ext>
            </a:extLst>
          </p:cNvPr>
          <p:cNvSpPr txBox="1"/>
          <p:nvPr/>
        </p:nvSpPr>
        <p:spPr>
          <a:xfrm>
            <a:off x="6003736" y="4959351"/>
            <a:ext cx="2395193" cy="1015663"/>
          </a:xfrm>
          <a:prstGeom prst="rect">
            <a:avLst/>
          </a:prstGeom>
          <a:noFill/>
        </p:spPr>
        <p:txBody>
          <a:bodyPr wrap="square" rtlCol="0">
            <a:spAutoFit/>
          </a:bodyPr>
          <a:lstStyle/>
          <a:p>
            <a:r>
              <a:rPr lang="en-US" sz="2000" dirty="0"/>
              <a:t>2. How was the distance estimated? A distance measure</a:t>
            </a:r>
          </a:p>
        </p:txBody>
      </p:sp>
    </p:spTree>
    <p:extLst>
      <p:ext uri="{BB962C8B-B14F-4D97-AF65-F5344CB8AC3E}">
        <p14:creationId xmlns:p14="http://schemas.microsoft.com/office/powerpoint/2010/main" val="406228989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lstStyle/>
          <a:p>
            <a:r>
              <a:rPr lang="en-US" dirty="0"/>
              <a:t>Effective visualization for correlation</a:t>
            </a:r>
          </a:p>
        </p:txBody>
      </p:sp>
      <p:pic>
        <p:nvPicPr>
          <p:cNvPr id="5" name="Picture 4"/>
          <p:cNvPicPr>
            <a:picLocks noChangeAspect="1"/>
          </p:cNvPicPr>
          <p:nvPr/>
        </p:nvPicPr>
        <p:blipFill>
          <a:blip r:embed="rId2"/>
          <a:stretch>
            <a:fillRect/>
          </a:stretch>
        </p:blipFill>
        <p:spPr>
          <a:xfrm>
            <a:off x="559144" y="1036521"/>
            <a:ext cx="11073711" cy="5082815"/>
          </a:xfrm>
          <a:prstGeom prst="rect">
            <a:avLst/>
          </a:prstGeom>
        </p:spPr>
      </p:pic>
      <p:sp>
        <p:nvSpPr>
          <p:cNvPr id="6" name="Rectangle 5"/>
          <p:cNvSpPr/>
          <p:nvPr/>
        </p:nvSpPr>
        <p:spPr>
          <a:xfrm>
            <a:off x="6629400" y="6119336"/>
            <a:ext cx="5219700" cy="738664"/>
          </a:xfrm>
          <a:prstGeom prst="rect">
            <a:avLst/>
          </a:prstGeom>
        </p:spPr>
        <p:txBody>
          <a:bodyPr wrap="square">
            <a:spAutoFit/>
          </a:bodyPr>
          <a:lstStyle/>
          <a:p>
            <a:r>
              <a:rPr lang="en-US" sz="1400"/>
              <a:t>Harrison et al. Ranking visualizations of correlation using weber’s law. IEEE transactions on visualization</a:t>
            </a:r>
          </a:p>
          <a:p>
            <a:r>
              <a:rPr lang="en-US" sz="1400"/>
              <a:t>and computer graphics, 20(12):1943–1952, 2014</a:t>
            </a:r>
          </a:p>
        </p:txBody>
      </p:sp>
    </p:spTree>
    <p:extLst>
      <p:ext uri="{BB962C8B-B14F-4D97-AF65-F5344CB8AC3E}">
        <p14:creationId xmlns:p14="http://schemas.microsoft.com/office/powerpoint/2010/main" val="266250143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lstStyle/>
          <a:p>
            <a:r>
              <a:rPr lang="en-US" dirty="0"/>
              <a:t>Effective visualization for correlation</a:t>
            </a:r>
          </a:p>
        </p:txBody>
      </p:sp>
      <p:pic>
        <p:nvPicPr>
          <p:cNvPr id="5" name="Picture 4"/>
          <p:cNvPicPr>
            <a:picLocks noChangeAspect="1"/>
          </p:cNvPicPr>
          <p:nvPr/>
        </p:nvPicPr>
        <p:blipFill>
          <a:blip r:embed="rId2"/>
          <a:stretch>
            <a:fillRect/>
          </a:stretch>
        </p:blipFill>
        <p:spPr>
          <a:xfrm>
            <a:off x="459758" y="1122363"/>
            <a:ext cx="11073711" cy="5082815"/>
          </a:xfrm>
          <a:prstGeom prst="rect">
            <a:avLst/>
          </a:prstGeom>
        </p:spPr>
      </p:pic>
      <p:pic>
        <p:nvPicPr>
          <p:cNvPr id="4" name="Picture 3"/>
          <p:cNvPicPr>
            <a:picLocks noChangeAspect="1"/>
          </p:cNvPicPr>
          <p:nvPr/>
        </p:nvPicPr>
        <p:blipFill>
          <a:blip r:embed="rId3"/>
          <a:stretch>
            <a:fillRect/>
          </a:stretch>
        </p:blipFill>
        <p:spPr>
          <a:xfrm>
            <a:off x="459757" y="2951350"/>
            <a:ext cx="11173443" cy="3253828"/>
          </a:xfrm>
          <a:prstGeom prst="rect">
            <a:avLst/>
          </a:prstGeom>
        </p:spPr>
      </p:pic>
      <p:sp>
        <p:nvSpPr>
          <p:cNvPr id="6" name="Rectangle 5"/>
          <p:cNvSpPr/>
          <p:nvPr/>
        </p:nvSpPr>
        <p:spPr>
          <a:xfrm>
            <a:off x="6629400" y="6119336"/>
            <a:ext cx="5219700" cy="738664"/>
          </a:xfrm>
          <a:prstGeom prst="rect">
            <a:avLst/>
          </a:prstGeom>
        </p:spPr>
        <p:txBody>
          <a:bodyPr wrap="square">
            <a:spAutoFit/>
          </a:bodyPr>
          <a:lstStyle/>
          <a:p>
            <a:r>
              <a:rPr lang="en-US" sz="1400"/>
              <a:t>Harrison et al. Ranking visualizations of correlation using weber’s law. IEEE transactions on visualization</a:t>
            </a:r>
          </a:p>
          <a:p>
            <a:r>
              <a:rPr lang="en-US" sz="1400"/>
              <a:t>and computer graphics, 20(12):1943–1952, 2014</a:t>
            </a:r>
          </a:p>
        </p:txBody>
      </p:sp>
    </p:spTree>
    <p:extLst>
      <p:ext uri="{BB962C8B-B14F-4D97-AF65-F5344CB8AC3E}">
        <p14:creationId xmlns:p14="http://schemas.microsoft.com/office/powerpoint/2010/main" val="426524882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lstStyle/>
          <a:p>
            <a:r>
              <a:rPr lang="en-US" dirty="0"/>
              <a:t>Effective visualization for correlation</a:t>
            </a:r>
          </a:p>
        </p:txBody>
      </p:sp>
      <p:pic>
        <p:nvPicPr>
          <p:cNvPr id="5" name="Picture 4"/>
          <p:cNvPicPr>
            <a:picLocks noChangeAspect="1"/>
          </p:cNvPicPr>
          <p:nvPr/>
        </p:nvPicPr>
        <p:blipFill>
          <a:blip r:embed="rId2"/>
          <a:stretch>
            <a:fillRect/>
          </a:stretch>
        </p:blipFill>
        <p:spPr>
          <a:xfrm>
            <a:off x="459758" y="1033463"/>
            <a:ext cx="11073711" cy="5082815"/>
          </a:xfrm>
          <a:prstGeom prst="rect">
            <a:avLst/>
          </a:prstGeom>
        </p:spPr>
      </p:pic>
      <p:pic>
        <p:nvPicPr>
          <p:cNvPr id="3" name="Picture 2"/>
          <p:cNvPicPr>
            <a:picLocks noChangeAspect="1"/>
          </p:cNvPicPr>
          <p:nvPr/>
        </p:nvPicPr>
        <p:blipFill>
          <a:blip r:embed="rId3"/>
          <a:stretch>
            <a:fillRect/>
          </a:stretch>
        </p:blipFill>
        <p:spPr>
          <a:xfrm>
            <a:off x="459758" y="2874338"/>
            <a:ext cx="11287742" cy="3241940"/>
          </a:xfrm>
          <a:prstGeom prst="rect">
            <a:avLst/>
          </a:prstGeom>
        </p:spPr>
      </p:pic>
      <p:sp>
        <p:nvSpPr>
          <p:cNvPr id="7" name="Rectangle 6"/>
          <p:cNvSpPr/>
          <p:nvPr/>
        </p:nvSpPr>
        <p:spPr>
          <a:xfrm>
            <a:off x="6629400" y="6119336"/>
            <a:ext cx="5219700" cy="738664"/>
          </a:xfrm>
          <a:prstGeom prst="rect">
            <a:avLst/>
          </a:prstGeom>
        </p:spPr>
        <p:txBody>
          <a:bodyPr wrap="square">
            <a:spAutoFit/>
          </a:bodyPr>
          <a:lstStyle/>
          <a:p>
            <a:r>
              <a:rPr lang="en-US" sz="1400"/>
              <a:t>Harrison et al. Ranking visualizations of correlation using weber’s law. IEEE transactions on visualization</a:t>
            </a:r>
          </a:p>
          <a:p>
            <a:r>
              <a:rPr lang="en-US" sz="1400"/>
              <a:t>and computer graphics, 20(12):1943–1952, 2014</a:t>
            </a:r>
          </a:p>
        </p:txBody>
      </p:sp>
    </p:spTree>
    <p:extLst>
      <p:ext uri="{BB962C8B-B14F-4D97-AF65-F5344CB8AC3E}">
        <p14:creationId xmlns:p14="http://schemas.microsoft.com/office/powerpoint/2010/main" val="291577988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lstStyle/>
          <a:p>
            <a:r>
              <a:rPr lang="en-US" dirty="0"/>
              <a:t>Effective visualization for correlation</a:t>
            </a:r>
          </a:p>
        </p:txBody>
      </p:sp>
      <p:pic>
        <p:nvPicPr>
          <p:cNvPr id="5" name="Picture 4"/>
          <p:cNvPicPr>
            <a:picLocks noChangeAspect="1"/>
          </p:cNvPicPr>
          <p:nvPr/>
        </p:nvPicPr>
        <p:blipFill>
          <a:blip r:embed="rId2"/>
          <a:stretch>
            <a:fillRect/>
          </a:stretch>
        </p:blipFill>
        <p:spPr>
          <a:xfrm>
            <a:off x="459758" y="1033463"/>
            <a:ext cx="11073711" cy="5082815"/>
          </a:xfrm>
          <a:prstGeom prst="rect">
            <a:avLst/>
          </a:prstGeom>
        </p:spPr>
      </p:pic>
      <p:pic>
        <p:nvPicPr>
          <p:cNvPr id="6" name="Picture 5"/>
          <p:cNvPicPr>
            <a:picLocks noChangeAspect="1"/>
          </p:cNvPicPr>
          <p:nvPr/>
        </p:nvPicPr>
        <p:blipFill>
          <a:blip r:embed="rId3"/>
          <a:stretch>
            <a:fillRect/>
          </a:stretch>
        </p:blipFill>
        <p:spPr>
          <a:xfrm>
            <a:off x="459758" y="2928053"/>
            <a:ext cx="11198842" cy="3188226"/>
          </a:xfrm>
          <a:prstGeom prst="rect">
            <a:avLst/>
          </a:prstGeom>
        </p:spPr>
      </p:pic>
      <p:sp>
        <p:nvSpPr>
          <p:cNvPr id="7" name="Rectangle 6"/>
          <p:cNvSpPr/>
          <p:nvPr/>
        </p:nvSpPr>
        <p:spPr>
          <a:xfrm>
            <a:off x="6629400" y="6119336"/>
            <a:ext cx="5219700" cy="738664"/>
          </a:xfrm>
          <a:prstGeom prst="rect">
            <a:avLst/>
          </a:prstGeom>
        </p:spPr>
        <p:txBody>
          <a:bodyPr wrap="square">
            <a:spAutoFit/>
          </a:bodyPr>
          <a:lstStyle/>
          <a:p>
            <a:r>
              <a:rPr lang="en-US" sz="1400"/>
              <a:t>Harrison et al. Ranking visualizations of correlation using weber’s law. IEEE transactions on visualization</a:t>
            </a:r>
          </a:p>
          <a:p>
            <a:r>
              <a:rPr lang="en-US" sz="1400"/>
              <a:t>and computer graphics, 20(12):1943–1952, 2014</a:t>
            </a:r>
          </a:p>
        </p:txBody>
      </p:sp>
    </p:spTree>
    <p:extLst>
      <p:ext uri="{BB962C8B-B14F-4D97-AF65-F5344CB8AC3E}">
        <p14:creationId xmlns:p14="http://schemas.microsoft.com/office/powerpoint/2010/main" val="387255650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lstStyle/>
          <a:p>
            <a:r>
              <a:rPr lang="en-US" dirty="0"/>
              <a:t>Effective visualization for correlation</a:t>
            </a:r>
          </a:p>
        </p:txBody>
      </p:sp>
      <p:sp>
        <p:nvSpPr>
          <p:cNvPr id="7" name="Rectangle 6"/>
          <p:cNvSpPr/>
          <p:nvPr/>
        </p:nvSpPr>
        <p:spPr>
          <a:xfrm>
            <a:off x="4385733" y="6334780"/>
            <a:ext cx="7988300" cy="523220"/>
          </a:xfrm>
          <a:prstGeom prst="rect">
            <a:avLst/>
          </a:prstGeom>
        </p:spPr>
        <p:txBody>
          <a:bodyPr wrap="square">
            <a:spAutoFit/>
          </a:bodyPr>
          <a:lstStyle/>
          <a:p>
            <a:r>
              <a:rPr lang="en-US" sz="1400"/>
              <a:t>Harrison et al. Ranking visualizations of correlation using weber’s law. IEEE transactions on visualization</a:t>
            </a:r>
          </a:p>
          <a:p>
            <a:r>
              <a:rPr lang="en-US" sz="1400"/>
              <a:t>and computer graphics, 20(12):1943–1952, 2014</a:t>
            </a:r>
          </a:p>
        </p:txBody>
      </p:sp>
      <p:pic>
        <p:nvPicPr>
          <p:cNvPr id="3" name="Picture 2"/>
          <p:cNvPicPr>
            <a:picLocks noChangeAspect="1"/>
          </p:cNvPicPr>
          <p:nvPr/>
        </p:nvPicPr>
        <p:blipFill>
          <a:blip r:embed="rId3"/>
          <a:stretch>
            <a:fillRect/>
          </a:stretch>
        </p:blipFill>
        <p:spPr>
          <a:xfrm>
            <a:off x="1226744" y="2075953"/>
            <a:ext cx="9738512" cy="4258392"/>
          </a:xfrm>
          <a:prstGeom prst="rect">
            <a:avLst/>
          </a:prstGeom>
        </p:spPr>
      </p:pic>
      <p:sp>
        <p:nvSpPr>
          <p:cNvPr id="8" name="Rectangle 7"/>
          <p:cNvSpPr/>
          <p:nvPr/>
        </p:nvSpPr>
        <p:spPr>
          <a:xfrm>
            <a:off x="666749" y="1114742"/>
            <a:ext cx="10858501" cy="830997"/>
          </a:xfrm>
          <a:prstGeom prst="rect">
            <a:avLst/>
          </a:prstGeom>
        </p:spPr>
        <p:txBody>
          <a:bodyPr wrap="square">
            <a:spAutoFit/>
          </a:bodyPr>
          <a:lstStyle/>
          <a:p>
            <a:pPr marL="342900" indent="-342900">
              <a:buFont typeface="Arial" panose="020B0604020202020204" pitchFamily="34" charset="0"/>
              <a:buChar char="•"/>
            </a:pPr>
            <a:r>
              <a:rPr lang="en-US" sz="2400" dirty="0"/>
              <a:t>Responses from 1,687 participants (gender balanced)</a:t>
            </a:r>
          </a:p>
          <a:p>
            <a:pPr marL="342900" indent="-342900">
              <a:buFont typeface="Arial" panose="020B0604020202020204" pitchFamily="34" charset="0"/>
              <a:buChar char="•"/>
            </a:pPr>
            <a:r>
              <a:rPr lang="en-US" sz="2400" dirty="0"/>
              <a:t>*-negative/-positive refers to negative/positive sign of the correlation coefficient</a:t>
            </a:r>
          </a:p>
        </p:txBody>
      </p:sp>
    </p:spTree>
    <p:extLst>
      <p:ext uri="{BB962C8B-B14F-4D97-AF65-F5344CB8AC3E}">
        <p14:creationId xmlns:p14="http://schemas.microsoft.com/office/powerpoint/2010/main" val="72693264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lstStyle/>
          <a:p>
            <a:r>
              <a:rPr lang="en-US"/>
              <a:t>Effective visualization to claim correlation</a:t>
            </a:r>
          </a:p>
        </p:txBody>
      </p:sp>
      <p:sp>
        <p:nvSpPr>
          <p:cNvPr id="7" name="Rectangle 6"/>
          <p:cNvSpPr/>
          <p:nvPr/>
        </p:nvSpPr>
        <p:spPr>
          <a:xfrm>
            <a:off x="4385733" y="6334780"/>
            <a:ext cx="7988300" cy="523220"/>
          </a:xfrm>
          <a:prstGeom prst="rect">
            <a:avLst/>
          </a:prstGeom>
        </p:spPr>
        <p:txBody>
          <a:bodyPr wrap="square">
            <a:spAutoFit/>
          </a:bodyPr>
          <a:lstStyle/>
          <a:p>
            <a:r>
              <a:rPr lang="en-US" sz="1400"/>
              <a:t>Harrison et al. Ranking visualizations of correlation using weber’s law. IEEE transactions on visualization</a:t>
            </a:r>
          </a:p>
          <a:p>
            <a:r>
              <a:rPr lang="en-US" sz="1400"/>
              <a:t>and computer graphics, 20(12):1943–1952, 2014</a:t>
            </a:r>
          </a:p>
        </p:txBody>
      </p:sp>
      <p:pic>
        <p:nvPicPr>
          <p:cNvPr id="3" name="Picture 2"/>
          <p:cNvPicPr>
            <a:picLocks noChangeAspect="1"/>
          </p:cNvPicPr>
          <p:nvPr/>
        </p:nvPicPr>
        <p:blipFill>
          <a:blip r:embed="rId3"/>
          <a:stretch>
            <a:fillRect/>
          </a:stretch>
        </p:blipFill>
        <p:spPr>
          <a:xfrm>
            <a:off x="4227344" y="1153100"/>
            <a:ext cx="7964656" cy="5181680"/>
          </a:xfrm>
          <a:prstGeom prst="rect">
            <a:avLst/>
          </a:prstGeom>
        </p:spPr>
      </p:pic>
      <p:sp>
        <p:nvSpPr>
          <p:cNvPr id="8" name="Rectangle 7"/>
          <p:cNvSpPr/>
          <p:nvPr/>
        </p:nvSpPr>
        <p:spPr>
          <a:xfrm>
            <a:off x="139699" y="1709513"/>
            <a:ext cx="4381502" cy="2677656"/>
          </a:xfrm>
          <a:prstGeom prst="rect">
            <a:avLst/>
          </a:prstGeom>
        </p:spPr>
        <p:txBody>
          <a:bodyPr wrap="square">
            <a:spAutoFit/>
          </a:bodyPr>
          <a:lstStyle/>
          <a:p>
            <a:r>
              <a:rPr lang="en-US" sz="2400"/>
              <a:t>As correlation gets stronger,</a:t>
            </a:r>
          </a:p>
          <a:p>
            <a:pPr marL="342900" indent="-342900">
              <a:buFont typeface="Arial" panose="020B0604020202020204" pitchFamily="34" charset="0"/>
              <a:buChar char="•"/>
            </a:pPr>
            <a:r>
              <a:rPr lang="en-US" sz="2400"/>
              <a:t>scatterplot, ordered line, stackedline, and radar become more effective</a:t>
            </a:r>
          </a:p>
          <a:p>
            <a:pPr marL="342900" indent="-342900">
              <a:buFont typeface="Arial" panose="020B0604020202020204" pitchFamily="34" charset="0"/>
              <a:buChar char="•"/>
            </a:pPr>
            <a:r>
              <a:rPr lang="en-US" sz="2400"/>
              <a:t>scatterplot, pcp, stacked bar, stacked area become less effective</a:t>
            </a:r>
          </a:p>
        </p:txBody>
      </p:sp>
    </p:spTree>
    <p:extLst>
      <p:ext uri="{BB962C8B-B14F-4D97-AF65-F5344CB8AC3E}">
        <p14:creationId xmlns:p14="http://schemas.microsoft.com/office/powerpoint/2010/main" val="185946072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lstStyle/>
          <a:p>
            <a:r>
              <a:rPr lang="en-US"/>
              <a:t>Effective visualization to claim correlation</a:t>
            </a:r>
          </a:p>
        </p:txBody>
      </p:sp>
      <p:sp>
        <p:nvSpPr>
          <p:cNvPr id="7" name="Rectangle 6"/>
          <p:cNvSpPr/>
          <p:nvPr/>
        </p:nvSpPr>
        <p:spPr>
          <a:xfrm>
            <a:off x="4385733" y="6334780"/>
            <a:ext cx="7988300" cy="523220"/>
          </a:xfrm>
          <a:prstGeom prst="rect">
            <a:avLst/>
          </a:prstGeom>
        </p:spPr>
        <p:txBody>
          <a:bodyPr wrap="square">
            <a:spAutoFit/>
          </a:bodyPr>
          <a:lstStyle/>
          <a:p>
            <a:r>
              <a:rPr lang="en-US" sz="1400" dirty="0"/>
              <a:t>Harrison et al. Ranking visualizations of correlation using weber’s law. IEEE transactions on visualization</a:t>
            </a:r>
          </a:p>
          <a:p>
            <a:r>
              <a:rPr lang="en-US" sz="1400" dirty="0"/>
              <a:t>and computer graphics, 20(12):1943–1952, 2014</a:t>
            </a:r>
          </a:p>
        </p:txBody>
      </p:sp>
      <p:pic>
        <p:nvPicPr>
          <p:cNvPr id="3" name="Picture 2"/>
          <p:cNvPicPr>
            <a:picLocks noChangeAspect="1"/>
          </p:cNvPicPr>
          <p:nvPr/>
        </p:nvPicPr>
        <p:blipFill>
          <a:blip r:embed="rId3"/>
          <a:stretch>
            <a:fillRect/>
          </a:stretch>
        </p:blipFill>
        <p:spPr>
          <a:xfrm>
            <a:off x="4227344" y="1153100"/>
            <a:ext cx="7964656" cy="5181680"/>
          </a:xfrm>
          <a:prstGeom prst="rect">
            <a:avLst/>
          </a:prstGeom>
        </p:spPr>
      </p:pic>
      <p:sp>
        <p:nvSpPr>
          <p:cNvPr id="8" name="Rectangle 7"/>
          <p:cNvSpPr/>
          <p:nvPr/>
        </p:nvSpPr>
        <p:spPr>
          <a:xfrm>
            <a:off x="139699" y="1709513"/>
            <a:ext cx="4087645" cy="3046988"/>
          </a:xfrm>
          <a:prstGeom prst="rect">
            <a:avLst/>
          </a:prstGeom>
        </p:spPr>
        <p:txBody>
          <a:bodyPr wrap="square">
            <a:spAutoFit/>
          </a:bodyPr>
          <a:lstStyle/>
          <a:p>
            <a:r>
              <a:rPr lang="en-US" sz="2400" dirty="0"/>
              <a:t>Across all the correlations,</a:t>
            </a:r>
          </a:p>
          <a:p>
            <a:pPr marL="342900" indent="-342900">
              <a:buFont typeface="Arial" panose="020B0604020202020204" pitchFamily="34" charset="0"/>
              <a:buChar char="•"/>
            </a:pPr>
            <a:r>
              <a:rPr lang="en-US" sz="2400" dirty="0"/>
              <a:t>scatterplot and </a:t>
            </a:r>
            <a:r>
              <a:rPr lang="en-US" sz="2400" dirty="0" err="1"/>
              <a:t>pcp</a:t>
            </a:r>
            <a:r>
              <a:rPr lang="en-US" sz="2400" dirty="0"/>
              <a:t> work the best</a:t>
            </a:r>
          </a:p>
          <a:p>
            <a:pPr marL="342900" indent="-342900">
              <a:buFont typeface="Arial" panose="020B0604020202020204" pitchFamily="34" charset="0"/>
              <a:buChar char="•"/>
            </a:pPr>
            <a:r>
              <a:rPr lang="en-US" sz="2400" dirty="0"/>
              <a:t>line and radar work worst</a:t>
            </a:r>
          </a:p>
          <a:p>
            <a:pPr marL="342900" indent="-342900">
              <a:buFont typeface="Arial" panose="020B0604020202020204" pitchFamily="34" charset="0"/>
              <a:buChar char="•"/>
            </a:pPr>
            <a:endParaRPr lang="en-US" sz="2400" dirty="0"/>
          </a:p>
          <a:p>
            <a:r>
              <a:rPr lang="en-US" sz="2400" dirty="0"/>
              <a:t>This is a good way to show multiple changes along a variable</a:t>
            </a:r>
          </a:p>
        </p:txBody>
      </p:sp>
    </p:spTree>
    <p:extLst>
      <p:ext uri="{BB962C8B-B14F-4D97-AF65-F5344CB8AC3E}">
        <p14:creationId xmlns:p14="http://schemas.microsoft.com/office/powerpoint/2010/main" val="4253272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8039006" y="2319364"/>
            <a:ext cx="4149431" cy="3784164"/>
          </a:xfrm>
          <a:prstGeom prst="rect">
            <a:avLst/>
          </a:prstGeom>
        </p:spPr>
      </p:pic>
      <p:sp>
        <p:nvSpPr>
          <p:cNvPr id="2" name="Title 1"/>
          <p:cNvSpPr>
            <a:spLocks noGrp="1"/>
          </p:cNvSpPr>
          <p:nvPr>
            <p:ph type="title"/>
          </p:nvPr>
        </p:nvSpPr>
        <p:spPr>
          <a:xfrm>
            <a:off x="0" y="0"/>
            <a:ext cx="12192000" cy="1325563"/>
          </a:xfrm>
        </p:spPr>
        <p:txBody>
          <a:bodyPr/>
          <a:lstStyle/>
          <a:p>
            <a:r>
              <a:rPr lang="en-US" dirty="0"/>
              <a:t>Hierarchical clustering groups data points in a nested fashion by similarity</a:t>
            </a:r>
          </a:p>
        </p:txBody>
      </p:sp>
      <p:pic>
        <p:nvPicPr>
          <p:cNvPr id="5" name="Picture 4"/>
          <p:cNvPicPr>
            <a:picLocks noChangeAspect="1"/>
          </p:cNvPicPr>
          <p:nvPr/>
        </p:nvPicPr>
        <p:blipFill>
          <a:blip r:embed="rId3"/>
          <a:stretch>
            <a:fillRect/>
          </a:stretch>
        </p:blipFill>
        <p:spPr>
          <a:xfrm>
            <a:off x="97598" y="2642118"/>
            <a:ext cx="5906138" cy="3332896"/>
          </a:xfrm>
          <a:prstGeom prst="rect">
            <a:avLst/>
          </a:prstGeom>
        </p:spPr>
      </p:pic>
      <p:sp>
        <p:nvSpPr>
          <p:cNvPr id="6" name="Rectangle 5"/>
          <p:cNvSpPr/>
          <p:nvPr/>
        </p:nvSpPr>
        <p:spPr>
          <a:xfrm>
            <a:off x="2025413" y="5900772"/>
            <a:ext cx="3973524" cy="276999"/>
          </a:xfrm>
          <a:prstGeom prst="rect">
            <a:avLst/>
          </a:prstGeom>
        </p:spPr>
        <p:txBody>
          <a:bodyPr wrap="none">
            <a:spAutoFit/>
          </a:bodyPr>
          <a:lstStyle/>
          <a:p>
            <a:r>
              <a:rPr lang="en-US" sz="1200" dirty="0"/>
              <a:t>https://en.wikipedia.org/wiki/Multiple_sequence_alignment</a:t>
            </a:r>
          </a:p>
        </p:txBody>
      </p:sp>
      <p:sp>
        <p:nvSpPr>
          <p:cNvPr id="7" name="Right Arrow 6"/>
          <p:cNvSpPr/>
          <p:nvPr/>
        </p:nvSpPr>
        <p:spPr>
          <a:xfrm>
            <a:off x="6898640" y="3931920"/>
            <a:ext cx="721360" cy="8940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2"/>
          <p:cNvSpPr txBox="1">
            <a:spLocks/>
          </p:cNvSpPr>
          <p:nvPr/>
        </p:nvSpPr>
        <p:spPr>
          <a:xfrm>
            <a:off x="8972895" y="1913607"/>
            <a:ext cx="2281651" cy="39778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dirty="0"/>
              <a:t>A phylogenetic tree</a:t>
            </a:r>
          </a:p>
        </p:txBody>
      </p:sp>
      <p:sp>
        <p:nvSpPr>
          <p:cNvPr id="11" name="TextBox 10">
            <a:extLst>
              <a:ext uri="{FF2B5EF4-FFF2-40B4-BE49-F238E27FC236}">
                <a16:creationId xmlns:a16="http://schemas.microsoft.com/office/drawing/2014/main" id="{B701C359-6110-49C5-A69F-1CBA398387FA}"/>
              </a:ext>
            </a:extLst>
          </p:cNvPr>
          <p:cNvSpPr txBox="1"/>
          <p:nvPr/>
        </p:nvSpPr>
        <p:spPr>
          <a:xfrm>
            <a:off x="553546" y="1762417"/>
            <a:ext cx="3308335" cy="1015663"/>
          </a:xfrm>
          <a:prstGeom prst="rect">
            <a:avLst/>
          </a:prstGeom>
          <a:noFill/>
        </p:spPr>
        <p:txBody>
          <a:bodyPr wrap="square" rtlCol="0">
            <a:spAutoFit/>
          </a:bodyPr>
          <a:lstStyle/>
          <a:p>
            <a:pPr marL="457200" indent="-457200">
              <a:buAutoNum type="arabicPeriod"/>
            </a:pPr>
            <a:r>
              <a:rPr lang="en-US" sz="2000" dirty="0"/>
              <a:t>What data was used? </a:t>
            </a:r>
          </a:p>
          <a:p>
            <a:r>
              <a:rPr lang="en-US" sz="2000" dirty="0"/>
              <a:t>DNA sequences of biological species</a:t>
            </a:r>
          </a:p>
        </p:txBody>
      </p:sp>
      <p:sp>
        <p:nvSpPr>
          <p:cNvPr id="13" name="TextBox 12">
            <a:extLst>
              <a:ext uri="{FF2B5EF4-FFF2-40B4-BE49-F238E27FC236}">
                <a16:creationId xmlns:a16="http://schemas.microsoft.com/office/drawing/2014/main" id="{69A5A5C3-0126-4161-86BF-07EB85F27B8C}"/>
              </a:ext>
            </a:extLst>
          </p:cNvPr>
          <p:cNvSpPr txBox="1"/>
          <p:nvPr/>
        </p:nvSpPr>
        <p:spPr>
          <a:xfrm>
            <a:off x="6003736" y="4959351"/>
            <a:ext cx="2395193" cy="1015663"/>
          </a:xfrm>
          <a:prstGeom prst="rect">
            <a:avLst/>
          </a:prstGeom>
          <a:noFill/>
        </p:spPr>
        <p:txBody>
          <a:bodyPr wrap="square" rtlCol="0">
            <a:spAutoFit/>
          </a:bodyPr>
          <a:lstStyle/>
          <a:p>
            <a:r>
              <a:rPr lang="en-US" sz="2000" dirty="0"/>
              <a:t>2. How was the distance estimated? An evolutional model</a:t>
            </a:r>
          </a:p>
        </p:txBody>
      </p:sp>
    </p:spTree>
    <p:extLst>
      <p:ext uri="{BB962C8B-B14F-4D97-AF65-F5344CB8AC3E}">
        <p14:creationId xmlns:p14="http://schemas.microsoft.com/office/powerpoint/2010/main" val="687104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382151" y="2035968"/>
            <a:ext cx="4149431" cy="3784164"/>
          </a:xfrm>
          <a:prstGeom prst="rect">
            <a:avLst/>
          </a:prstGeom>
        </p:spPr>
      </p:pic>
      <p:sp>
        <p:nvSpPr>
          <p:cNvPr id="2" name="Title 1"/>
          <p:cNvSpPr>
            <a:spLocks noGrp="1"/>
          </p:cNvSpPr>
          <p:nvPr>
            <p:ph type="title"/>
          </p:nvPr>
        </p:nvSpPr>
        <p:spPr>
          <a:xfrm>
            <a:off x="0" y="0"/>
            <a:ext cx="12192000" cy="1325563"/>
          </a:xfrm>
        </p:spPr>
        <p:txBody>
          <a:bodyPr/>
          <a:lstStyle/>
          <a:p>
            <a:r>
              <a:rPr lang="en-US" dirty="0"/>
              <a:t>Hierarchical clustering makes a tree (dendrogram)</a:t>
            </a:r>
          </a:p>
        </p:txBody>
      </p:sp>
      <p:sp>
        <p:nvSpPr>
          <p:cNvPr id="10" name="Rectangle 9">
            <a:extLst>
              <a:ext uri="{FF2B5EF4-FFF2-40B4-BE49-F238E27FC236}">
                <a16:creationId xmlns:a16="http://schemas.microsoft.com/office/drawing/2014/main" id="{6271B113-9876-44CA-B721-C3FD57852FC1}"/>
              </a:ext>
            </a:extLst>
          </p:cNvPr>
          <p:cNvSpPr/>
          <p:nvPr/>
        </p:nvSpPr>
        <p:spPr>
          <a:xfrm>
            <a:off x="2829438" y="4857214"/>
            <a:ext cx="895350" cy="1112936"/>
          </a:xfrm>
          <a:prstGeom prst="rect">
            <a:avLst/>
          </a:prstGeom>
          <a:noFill/>
          <a:ln w="31750">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ontent Placeholder 2">
            <a:extLst>
              <a:ext uri="{FF2B5EF4-FFF2-40B4-BE49-F238E27FC236}">
                <a16:creationId xmlns:a16="http://schemas.microsoft.com/office/drawing/2014/main" id="{C2EBD7EB-C22B-4D68-A397-B7EF5C80897F}"/>
              </a:ext>
            </a:extLst>
          </p:cNvPr>
          <p:cNvSpPr txBox="1">
            <a:spLocks/>
          </p:cNvSpPr>
          <p:nvPr/>
        </p:nvSpPr>
        <p:spPr>
          <a:xfrm>
            <a:off x="1764597" y="1638183"/>
            <a:ext cx="3384538" cy="39778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dirty="0"/>
              <a:t>Clustering of biological species</a:t>
            </a:r>
          </a:p>
        </p:txBody>
      </p:sp>
      <p:cxnSp>
        <p:nvCxnSpPr>
          <p:cNvPr id="19" name="Straight Connector 18">
            <a:extLst>
              <a:ext uri="{FF2B5EF4-FFF2-40B4-BE49-F238E27FC236}">
                <a16:creationId xmlns:a16="http://schemas.microsoft.com/office/drawing/2014/main" id="{64F7BA65-4878-49EF-95BE-A0BD7B9336AD}"/>
              </a:ext>
            </a:extLst>
          </p:cNvPr>
          <p:cNvCxnSpPr>
            <a:cxnSpLocks/>
          </p:cNvCxnSpPr>
          <p:nvPr/>
        </p:nvCxnSpPr>
        <p:spPr>
          <a:xfrm flipV="1">
            <a:off x="3724788" y="3555284"/>
            <a:ext cx="3336153" cy="1301930"/>
          </a:xfrm>
          <a:prstGeom prst="line">
            <a:avLst/>
          </a:prstGeom>
          <a:ln w="3175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pic>
        <p:nvPicPr>
          <p:cNvPr id="20" name="Picture 2" descr="dendrogram2">
            <a:extLst>
              <a:ext uri="{FF2B5EF4-FFF2-40B4-BE49-F238E27FC236}">
                <a16:creationId xmlns:a16="http://schemas.microsoft.com/office/drawing/2014/main" id="{49BA7851-2688-4DC1-B3AC-33B697F164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60941" y="3555284"/>
            <a:ext cx="3460241" cy="2603860"/>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Connector 10">
            <a:extLst>
              <a:ext uri="{FF2B5EF4-FFF2-40B4-BE49-F238E27FC236}">
                <a16:creationId xmlns:a16="http://schemas.microsoft.com/office/drawing/2014/main" id="{FB02ECFC-124E-4131-80E5-F8034295B789}"/>
              </a:ext>
            </a:extLst>
          </p:cNvPr>
          <p:cNvCxnSpPr>
            <a:cxnSpLocks/>
          </p:cNvCxnSpPr>
          <p:nvPr/>
        </p:nvCxnSpPr>
        <p:spPr>
          <a:xfrm>
            <a:off x="3724788" y="5946416"/>
            <a:ext cx="3493135" cy="303830"/>
          </a:xfrm>
          <a:prstGeom prst="line">
            <a:avLst/>
          </a:prstGeom>
          <a:ln w="3175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364757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1325563"/>
          </a:xfrm>
        </p:spPr>
        <p:txBody>
          <a:bodyPr/>
          <a:lstStyle/>
          <a:p>
            <a:r>
              <a:rPr lang="en-US" dirty="0"/>
              <a:t>Dendrogram visualizes hierarchical relationship of terminal nodes</a:t>
            </a:r>
          </a:p>
        </p:txBody>
      </p:sp>
      <p:sp>
        <p:nvSpPr>
          <p:cNvPr id="4" name="Rectangle 3"/>
          <p:cNvSpPr/>
          <p:nvPr/>
        </p:nvSpPr>
        <p:spPr>
          <a:xfrm>
            <a:off x="6421741" y="6550223"/>
            <a:ext cx="5770260" cy="307777"/>
          </a:xfrm>
          <a:prstGeom prst="rect">
            <a:avLst/>
          </a:prstGeom>
        </p:spPr>
        <p:txBody>
          <a:bodyPr wrap="square">
            <a:spAutoFit/>
          </a:bodyPr>
          <a:lstStyle/>
          <a:p>
            <a:r>
              <a:rPr lang="en-US" sz="1400" dirty="0"/>
              <a:t>https://</a:t>
            </a:r>
            <a:r>
              <a:rPr lang="en-US" sz="1400" dirty="0" err="1"/>
              <a:t>www.statisticshowto.datasciencecentral.com</a:t>
            </a:r>
            <a:r>
              <a:rPr lang="en-US" sz="1400" dirty="0"/>
              <a:t>/hierarchical-clustering/</a:t>
            </a:r>
          </a:p>
        </p:txBody>
      </p:sp>
      <p:sp>
        <p:nvSpPr>
          <p:cNvPr id="3" name="Rectangle 2"/>
          <p:cNvSpPr/>
          <p:nvPr/>
        </p:nvSpPr>
        <p:spPr>
          <a:xfrm>
            <a:off x="422829" y="2269886"/>
            <a:ext cx="5673171" cy="2677656"/>
          </a:xfrm>
          <a:prstGeom prst="rect">
            <a:avLst/>
          </a:prstGeom>
        </p:spPr>
        <p:txBody>
          <a:bodyPr wrap="square">
            <a:spAutoFit/>
          </a:bodyPr>
          <a:lstStyle/>
          <a:p>
            <a:pPr marL="342900" indent="-342900">
              <a:buFont typeface="Arial" panose="020B0604020202020204" pitchFamily="34" charset="0"/>
              <a:buChar char="•"/>
            </a:pPr>
            <a:r>
              <a:rPr lang="en-US" sz="2400" dirty="0"/>
              <a:t>Dendrogram = nodes + edges</a:t>
            </a:r>
          </a:p>
          <a:p>
            <a:pPr marL="342900" indent="-342900">
              <a:buFont typeface="Arial" panose="020B0604020202020204" pitchFamily="34" charset="0"/>
              <a:buChar char="•"/>
            </a:pPr>
            <a:r>
              <a:rPr lang="en-US" sz="2400" dirty="0"/>
              <a:t>Nodes </a:t>
            </a:r>
          </a:p>
          <a:p>
            <a:pPr marL="800100" lvl="1" indent="-342900">
              <a:buFont typeface="Arial" panose="020B0604020202020204" pitchFamily="34" charset="0"/>
              <a:buChar char="•"/>
            </a:pPr>
            <a:r>
              <a:rPr lang="en-US" sz="2400" dirty="0"/>
              <a:t>root node: no parent allowed</a:t>
            </a:r>
          </a:p>
          <a:p>
            <a:pPr marL="800100" lvl="1" indent="-342900">
              <a:buFont typeface="Arial" panose="020B0604020202020204" pitchFamily="34" charset="0"/>
              <a:buChar char="•"/>
            </a:pPr>
            <a:r>
              <a:rPr lang="en-US" sz="2400" dirty="0"/>
              <a:t>intermediate nodes: multiple descendants</a:t>
            </a:r>
          </a:p>
          <a:p>
            <a:pPr marL="800100" lvl="1" indent="-342900">
              <a:buFont typeface="Arial" panose="020B0604020202020204" pitchFamily="34" charset="0"/>
              <a:buChar char="•"/>
            </a:pPr>
            <a:r>
              <a:rPr lang="en-US" sz="2400" dirty="0"/>
              <a:t>terminal nodes: data points</a:t>
            </a:r>
          </a:p>
          <a:p>
            <a:pPr marL="342900" indent="-342900">
              <a:buFont typeface="Arial" panose="020B0604020202020204" pitchFamily="34" charset="0"/>
              <a:buChar char="•"/>
            </a:pPr>
            <a:r>
              <a:rPr lang="en-US" sz="2400" dirty="0"/>
              <a:t>Edges represent the relationship</a:t>
            </a:r>
            <a:endParaRPr lang="en-US" dirty="0"/>
          </a:p>
        </p:txBody>
      </p:sp>
      <p:pic>
        <p:nvPicPr>
          <p:cNvPr id="6" name="Picture 2" descr="dendrogram2">
            <a:extLst>
              <a:ext uri="{FF2B5EF4-FFF2-40B4-BE49-F238E27FC236}">
                <a16:creationId xmlns:a16="http://schemas.microsoft.com/office/drawing/2014/main" id="{5175885F-BD44-43F1-8694-DF98B7905F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21741" y="1721859"/>
            <a:ext cx="4979586" cy="374718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612F5F5E-EF21-4BCC-B969-59937E8CFBFD}"/>
                  </a:ext>
                </a:extLst>
              </p:cNvPr>
              <p:cNvSpPr txBox="1"/>
              <p:nvPr/>
            </p:nvSpPr>
            <p:spPr>
              <a:xfrm>
                <a:off x="11329679" y="2731440"/>
                <a:ext cx="320409"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𝛾</m:t>
                      </m:r>
                    </m:oMath>
                  </m:oMathPara>
                </a14:m>
                <a:endParaRPr lang="en-US" sz="3200" b="0" dirty="0"/>
              </a:p>
            </p:txBody>
          </p:sp>
        </mc:Choice>
        <mc:Fallback xmlns="">
          <p:sp>
            <p:nvSpPr>
              <p:cNvPr id="7" name="TextBox 6">
                <a:extLst>
                  <a:ext uri="{FF2B5EF4-FFF2-40B4-BE49-F238E27FC236}">
                    <a16:creationId xmlns:a16="http://schemas.microsoft.com/office/drawing/2014/main" id="{612F5F5E-EF21-4BCC-B969-59937E8CFBFD}"/>
                  </a:ext>
                </a:extLst>
              </p:cNvPr>
              <p:cNvSpPr txBox="1">
                <a:spLocks noRot="1" noChangeAspect="1" noMove="1" noResize="1" noEditPoints="1" noAdjustHandles="1" noChangeArrowheads="1" noChangeShapeType="1" noTextEdit="1"/>
              </p:cNvSpPr>
              <p:nvPr/>
            </p:nvSpPr>
            <p:spPr>
              <a:xfrm>
                <a:off x="11329679" y="2731440"/>
                <a:ext cx="320409" cy="492443"/>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3771287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1325563"/>
          </a:xfrm>
        </p:spPr>
        <p:txBody>
          <a:bodyPr/>
          <a:lstStyle/>
          <a:p>
            <a:r>
              <a:rPr lang="en-US" dirty="0"/>
              <a:t>Dendrogram visualize group memberships</a:t>
            </a:r>
          </a:p>
        </p:txBody>
      </p:sp>
      <p:sp>
        <p:nvSpPr>
          <p:cNvPr id="4" name="Rectangle 3"/>
          <p:cNvSpPr/>
          <p:nvPr/>
        </p:nvSpPr>
        <p:spPr>
          <a:xfrm>
            <a:off x="6421741" y="6550223"/>
            <a:ext cx="5770260" cy="307777"/>
          </a:xfrm>
          <a:prstGeom prst="rect">
            <a:avLst/>
          </a:prstGeom>
        </p:spPr>
        <p:txBody>
          <a:bodyPr wrap="square">
            <a:spAutoFit/>
          </a:bodyPr>
          <a:lstStyle/>
          <a:p>
            <a:r>
              <a:rPr lang="en-US" sz="1400"/>
              <a:t>https://www.statisticshowto.datasciencecentral.com/hierarchical-clustering/</a:t>
            </a:r>
          </a:p>
        </p:txBody>
      </p:sp>
      <p:pic>
        <p:nvPicPr>
          <p:cNvPr id="20482" name="Picture 2" descr="dendrogram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43650" y="1636798"/>
            <a:ext cx="5258160" cy="3956809"/>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383909" y="2039241"/>
            <a:ext cx="5837987" cy="2308324"/>
          </a:xfrm>
          <a:prstGeom prst="rect">
            <a:avLst/>
          </a:prstGeom>
        </p:spPr>
        <p:txBody>
          <a:bodyPr wrap="square">
            <a:spAutoFit/>
          </a:bodyPr>
          <a:lstStyle/>
          <a:p>
            <a:pPr marL="285750" indent="-285750">
              <a:buFont typeface="Arial" panose="020B0604020202020204" pitchFamily="34" charset="0"/>
              <a:buChar char="•"/>
            </a:pPr>
            <a:r>
              <a:rPr lang="en-US" sz="2400" dirty="0"/>
              <a:t>Leaves A, B, and C are more similar to each other than to D, E, or F.</a:t>
            </a:r>
          </a:p>
          <a:p>
            <a:pPr marL="285750" indent="-285750">
              <a:buFont typeface="Arial" panose="020B0604020202020204" pitchFamily="34" charset="0"/>
              <a:buChar char="•"/>
            </a:pPr>
            <a:r>
              <a:rPr lang="en-US" sz="2400" dirty="0"/>
              <a:t>Leaves D and E are more similar to each other than to A, B, C, or F.</a:t>
            </a:r>
          </a:p>
          <a:p>
            <a:pPr marL="285750" indent="-285750">
              <a:buFont typeface="Arial" panose="020B0604020202020204" pitchFamily="34" charset="0"/>
              <a:buChar char="•"/>
            </a:pPr>
            <a:r>
              <a:rPr lang="en-US" sz="2400" dirty="0"/>
              <a:t>Leaf F </a:t>
            </a:r>
            <a:r>
              <a:rPr lang="en-US" sz="2400"/>
              <a:t>is different </a:t>
            </a:r>
            <a:r>
              <a:rPr lang="en-US" sz="2400" dirty="0"/>
              <a:t>from all of the other </a:t>
            </a:r>
            <a:r>
              <a:rPr lang="en-US" sz="2400"/>
              <a:t>leaves.</a:t>
            </a:r>
            <a:endParaRPr lang="en-US" sz="2400"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EA5E5B44-A87F-4522-A5D3-6980C00F15C2}"/>
                  </a:ext>
                </a:extLst>
              </p:cNvPr>
              <p:cNvSpPr txBox="1"/>
              <p:nvPr/>
            </p:nvSpPr>
            <p:spPr>
              <a:xfrm>
                <a:off x="11492239" y="2731440"/>
                <a:ext cx="320409"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𝛾</m:t>
                      </m:r>
                    </m:oMath>
                  </m:oMathPara>
                </a14:m>
                <a:endParaRPr lang="en-US" sz="3200" b="0" dirty="0"/>
              </a:p>
            </p:txBody>
          </p:sp>
        </mc:Choice>
        <mc:Fallback xmlns="">
          <p:sp>
            <p:nvSpPr>
              <p:cNvPr id="5" name="TextBox 4">
                <a:extLst>
                  <a:ext uri="{FF2B5EF4-FFF2-40B4-BE49-F238E27FC236}">
                    <a16:creationId xmlns:a16="http://schemas.microsoft.com/office/drawing/2014/main" id="{EA5E5B44-A87F-4522-A5D3-6980C00F15C2}"/>
                  </a:ext>
                </a:extLst>
              </p:cNvPr>
              <p:cNvSpPr txBox="1">
                <a:spLocks noRot="1" noChangeAspect="1" noMove="1" noResize="1" noEditPoints="1" noAdjustHandles="1" noChangeArrowheads="1" noChangeShapeType="1" noTextEdit="1"/>
              </p:cNvSpPr>
              <p:nvPr/>
            </p:nvSpPr>
            <p:spPr>
              <a:xfrm>
                <a:off x="11492239" y="2731440"/>
                <a:ext cx="320409" cy="492443"/>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7854753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1325563"/>
          </a:xfrm>
        </p:spPr>
        <p:txBody>
          <a:bodyPr/>
          <a:lstStyle/>
          <a:p>
            <a:r>
              <a:rPr lang="en-US" dirty="0"/>
              <a:t>Dendrogram visualizes distances among objects</a:t>
            </a:r>
          </a:p>
        </p:txBody>
      </p:sp>
      <p:sp>
        <p:nvSpPr>
          <p:cNvPr id="4" name="Rectangle 3"/>
          <p:cNvSpPr/>
          <p:nvPr/>
        </p:nvSpPr>
        <p:spPr>
          <a:xfrm>
            <a:off x="6421741" y="6550223"/>
            <a:ext cx="5770260" cy="307777"/>
          </a:xfrm>
          <a:prstGeom prst="rect">
            <a:avLst/>
          </a:prstGeom>
        </p:spPr>
        <p:txBody>
          <a:bodyPr wrap="square">
            <a:spAutoFit/>
          </a:bodyPr>
          <a:lstStyle/>
          <a:p>
            <a:r>
              <a:rPr lang="en-US" sz="1400"/>
              <a:t>https://www.statisticshowto.datasciencecentral.com/hierarchical-clustering/</a:t>
            </a:r>
          </a:p>
        </p:txBody>
      </p:sp>
      <p:grpSp>
        <p:nvGrpSpPr>
          <p:cNvPr id="5" name="Group 4">
            <a:extLst>
              <a:ext uri="{FF2B5EF4-FFF2-40B4-BE49-F238E27FC236}">
                <a16:creationId xmlns:a16="http://schemas.microsoft.com/office/drawing/2014/main" id="{24FF23AF-1991-49FB-86AD-9B939A34BF2D}"/>
              </a:ext>
            </a:extLst>
          </p:cNvPr>
          <p:cNvGrpSpPr/>
          <p:nvPr/>
        </p:nvGrpSpPr>
        <p:grpSpPr>
          <a:xfrm>
            <a:off x="6711481" y="1768453"/>
            <a:ext cx="4849676" cy="3690426"/>
            <a:chOff x="6221896" y="1674897"/>
            <a:chExt cx="5770260" cy="4342169"/>
          </a:xfrm>
        </p:grpSpPr>
        <p:pic>
          <p:nvPicPr>
            <p:cNvPr id="20482" name="Picture 2" descr="dendrogram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21896" y="1674897"/>
              <a:ext cx="5770260" cy="4342169"/>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Connector 5">
              <a:extLst>
                <a:ext uri="{FF2B5EF4-FFF2-40B4-BE49-F238E27FC236}">
                  <a16:creationId xmlns:a16="http://schemas.microsoft.com/office/drawing/2014/main" id="{1FDFBCCD-1719-4BCF-91D9-851EB35743BB}"/>
                </a:ext>
              </a:extLst>
            </p:cNvPr>
            <p:cNvCxnSpPr/>
            <p:nvPr/>
          </p:nvCxnSpPr>
          <p:spPr>
            <a:xfrm flipV="1">
              <a:off x="7096539" y="2683565"/>
              <a:ext cx="0" cy="745435"/>
            </a:xfrm>
            <a:prstGeom prst="line">
              <a:avLst/>
            </a:prstGeom>
            <a:ln w="635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1881337A-C163-4CBE-B54E-E2E423E6759C}"/>
                </a:ext>
              </a:extLst>
            </p:cNvPr>
            <p:cNvCxnSpPr>
              <a:cxnSpLocks/>
            </p:cNvCxnSpPr>
            <p:nvPr/>
          </p:nvCxnSpPr>
          <p:spPr>
            <a:xfrm flipV="1">
              <a:off x="10687878" y="2683566"/>
              <a:ext cx="0" cy="427382"/>
            </a:xfrm>
            <a:prstGeom prst="line">
              <a:avLst/>
            </a:prstGeom>
            <a:ln w="63500">
              <a:solidFill>
                <a:srgbClr val="FFC000"/>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ED3E631D-CC75-4BA5-A70C-34A2B5730798}"/>
                  </a:ext>
                </a:extLst>
              </p:cNvPr>
              <p:cNvSpPr/>
              <p:nvPr/>
            </p:nvSpPr>
            <p:spPr>
              <a:xfrm>
                <a:off x="507734" y="1720840"/>
                <a:ext cx="5837987" cy="3785652"/>
              </a:xfrm>
              <a:prstGeom prst="rect">
                <a:avLst/>
              </a:prstGeom>
            </p:spPr>
            <p:txBody>
              <a:bodyPr wrap="square">
                <a:spAutoFit/>
              </a:bodyPr>
              <a:lstStyle/>
              <a:p>
                <a:pPr marL="285750" indent="-285750">
                  <a:buFont typeface="Arial" panose="020B0604020202020204" pitchFamily="34" charset="0"/>
                  <a:buChar char="•"/>
                </a:pPr>
                <a:r>
                  <a:rPr lang="en-US" sz="2400" dirty="0"/>
                  <a:t>        indicates how A, B, C is different from each other</a:t>
                </a:r>
              </a:p>
              <a:p>
                <a:pPr marL="285750" indent="-285750">
                  <a:buFont typeface="Arial" panose="020B0604020202020204" pitchFamily="34" charset="0"/>
                  <a:buChar char="•"/>
                </a:pPr>
                <a:r>
                  <a:rPr lang="en-US" sz="2400" dirty="0"/>
                  <a:t>       indicates how D, E is different from each other</a:t>
                </a:r>
              </a:p>
              <a:p>
                <a:pPr marL="285750" indent="-285750">
                  <a:buFont typeface="Arial" panose="020B0604020202020204" pitchFamily="34" charset="0"/>
                  <a:buChar char="•"/>
                </a:pPr>
                <a:r>
                  <a:rPr lang="en-US" sz="2400" dirty="0"/>
                  <a:t>       (</a:t>
                </a:r>
                <a:r>
                  <a:rPr lang="el-GR" sz="2400" dirty="0"/>
                  <a:t>α</a:t>
                </a:r>
                <a:r>
                  <a:rPr lang="en-US" sz="2400" dirty="0"/>
                  <a:t>) indicates how the clade of A, B, C is from the rest</a:t>
                </a:r>
              </a:p>
              <a:p>
                <a:pPr marL="285750" indent="-285750">
                  <a:buFont typeface="Arial" panose="020B0604020202020204" pitchFamily="34" charset="0"/>
                  <a:buChar char="•"/>
                </a:pPr>
                <a:r>
                  <a:rPr lang="en-US" sz="2400" dirty="0"/>
                  <a:t>       (</a:t>
                </a:r>
                <a14:m>
                  <m:oMath xmlns:m="http://schemas.openxmlformats.org/officeDocument/2006/math">
                    <m:r>
                      <a:rPr lang="en-US" sz="2400" b="0" i="1" smtClean="0">
                        <a:latin typeface="Cambria Math" panose="02040503050406030204" pitchFamily="18" charset="0"/>
                      </a:rPr>
                      <m:t>𝜖</m:t>
                    </m:r>
                  </m:oMath>
                </a14:m>
                <a:r>
                  <a:rPr lang="en-US" sz="2400" dirty="0"/>
                  <a:t>) indicates how the clade of D, E is different from the rest.</a:t>
                </a:r>
              </a:p>
              <a:p>
                <a:pPr marL="285750" indent="-285750">
                  <a:buFont typeface="Arial" panose="020B0604020202020204" pitchFamily="34" charset="0"/>
                  <a:buChar char="•"/>
                </a:pPr>
                <a:r>
                  <a:rPr lang="en-US" sz="2400" dirty="0"/>
                  <a:t>          +         (</a:t>
                </a:r>
                <a14:m>
                  <m:oMath xmlns:m="http://schemas.openxmlformats.org/officeDocument/2006/math">
                    <m:r>
                      <a:rPr lang="en-US" sz="2400" b="0" i="1" smtClean="0">
                        <a:latin typeface="Cambria Math" panose="02040503050406030204" pitchFamily="18" charset="0"/>
                      </a:rPr>
                      <m:t>𝛼</m:t>
                    </m:r>
                    <m:r>
                      <a:rPr lang="en-US" sz="2400" b="0" i="1" smtClean="0">
                        <a:latin typeface="Cambria Math" panose="02040503050406030204" pitchFamily="18" charset="0"/>
                      </a:rPr>
                      <m:t>+</m:t>
                    </m:r>
                    <m:r>
                      <a:rPr lang="en-US" sz="2400" b="0" i="1" smtClean="0">
                        <a:latin typeface="Cambria Math" panose="02040503050406030204" pitchFamily="18" charset="0"/>
                      </a:rPr>
                      <m:t>𝜖</m:t>
                    </m:r>
                  </m:oMath>
                </a14:m>
                <a:r>
                  <a:rPr lang="en-US" sz="2400" dirty="0"/>
                  <a:t>) shows how different the clade of A, B, C is from that of D, E</a:t>
                </a:r>
              </a:p>
            </p:txBody>
          </p:sp>
        </mc:Choice>
        <mc:Fallback xmlns="">
          <p:sp>
            <p:nvSpPr>
              <p:cNvPr id="14" name="Rectangle 13">
                <a:extLst>
                  <a:ext uri="{FF2B5EF4-FFF2-40B4-BE49-F238E27FC236}">
                    <a16:creationId xmlns:a16="http://schemas.microsoft.com/office/drawing/2014/main" id="{ED3E631D-CC75-4BA5-A70C-34A2B5730798}"/>
                  </a:ext>
                </a:extLst>
              </p:cNvPr>
              <p:cNvSpPr>
                <a:spLocks noRot="1" noChangeAspect="1" noMove="1" noResize="1" noEditPoints="1" noAdjustHandles="1" noChangeArrowheads="1" noChangeShapeType="1" noTextEdit="1"/>
              </p:cNvSpPr>
              <p:nvPr/>
            </p:nvSpPr>
            <p:spPr>
              <a:xfrm>
                <a:off x="507734" y="1720840"/>
                <a:ext cx="5837987" cy="3785652"/>
              </a:xfrm>
              <a:prstGeom prst="rect">
                <a:avLst/>
              </a:prstGeom>
              <a:blipFill>
                <a:blip r:embed="rId4"/>
                <a:stretch>
                  <a:fillRect l="-1357" t="-1288" r="-835" b="-2738"/>
                </a:stretch>
              </a:blipFill>
            </p:spPr>
            <p:txBody>
              <a:bodyPr/>
              <a:lstStyle/>
              <a:p>
                <a:r>
                  <a:rPr lang="en-US">
                    <a:noFill/>
                  </a:rPr>
                  <a:t> </a:t>
                </a:r>
              </a:p>
            </p:txBody>
          </p:sp>
        </mc:Fallback>
      </mc:AlternateContent>
      <p:cxnSp>
        <p:nvCxnSpPr>
          <p:cNvPr id="15" name="Straight Connector 14">
            <a:extLst>
              <a:ext uri="{FF2B5EF4-FFF2-40B4-BE49-F238E27FC236}">
                <a16:creationId xmlns:a16="http://schemas.microsoft.com/office/drawing/2014/main" id="{A447995F-95BE-447B-912D-D4CF6092B873}"/>
              </a:ext>
            </a:extLst>
          </p:cNvPr>
          <p:cNvCxnSpPr>
            <a:cxnSpLocks/>
          </p:cNvCxnSpPr>
          <p:nvPr/>
        </p:nvCxnSpPr>
        <p:spPr>
          <a:xfrm flipH="1" flipV="1">
            <a:off x="914400" y="2683564"/>
            <a:ext cx="321366" cy="1"/>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5054813-B139-477A-9BE4-3F6D31CA8CE0}"/>
              </a:ext>
            </a:extLst>
          </p:cNvPr>
          <p:cNvCxnSpPr>
            <a:cxnSpLocks/>
          </p:cNvCxnSpPr>
          <p:nvPr/>
        </p:nvCxnSpPr>
        <p:spPr>
          <a:xfrm flipH="1">
            <a:off x="930966" y="4143375"/>
            <a:ext cx="314739" cy="0"/>
          </a:xfrm>
          <a:prstGeom prst="line">
            <a:avLst/>
          </a:prstGeom>
          <a:ln w="635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E1E8E2E-5BFE-49EA-9537-5555B88BFE53}"/>
              </a:ext>
            </a:extLst>
          </p:cNvPr>
          <p:cNvCxnSpPr>
            <a:cxnSpLocks/>
          </p:cNvCxnSpPr>
          <p:nvPr/>
        </p:nvCxnSpPr>
        <p:spPr>
          <a:xfrm flipH="1" flipV="1">
            <a:off x="952087" y="4848745"/>
            <a:ext cx="321366" cy="1"/>
          </a:xfrm>
          <a:prstGeom prst="line">
            <a:avLst/>
          </a:prstGeom>
          <a:ln w="635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B709E82-4F96-41E1-901D-FD1F1200179B}"/>
              </a:ext>
            </a:extLst>
          </p:cNvPr>
          <p:cNvCxnSpPr>
            <a:cxnSpLocks/>
          </p:cNvCxnSpPr>
          <p:nvPr/>
        </p:nvCxnSpPr>
        <p:spPr>
          <a:xfrm flipH="1">
            <a:off x="1879739" y="4840462"/>
            <a:ext cx="314739" cy="0"/>
          </a:xfrm>
          <a:prstGeom prst="line">
            <a:avLst/>
          </a:prstGeom>
          <a:ln w="635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0F955C87-46D7-4F55-8EED-91EAF87E4F83}"/>
              </a:ext>
            </a:extLst>
          </p:cNvPr>
          <p:cNvCxnSpPr>
            <a:cxnSpLocks/>
          </p:cNvCxnSpPr>
          <p:nvPr/>
        </p:nvCxnSpPr>
        <p:spPr>
          <a:xfrm flipH="1" flipV="1">
            <a:off x="914400" y="1913915"/>
            <a:ext cx="321366" cy="1"/>
          </a:xfrm>
          <a:prstGeom prst="line">
            <a:avLst/>
          </a:prstGeom>
          <a:ln w="635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858B1E9A-C848-46D6-A580-0C2784F869E4}"/>
              </a:ext>
            </a:extLst>
          </p:cNvPr>
          <p:cNvCxnSpPr>
            <a:cxnSpLocks/>
          </p:cNvCxnSpPr>
          <p:nvPr/>
        </p:nvCxnSpPr>
        <p:spPr>
          <a:xfrm flipH="1" flipV="1">
            <a:off x="914400" y="3456331"/>
            <a:ext cx="321366" cy="1"/>
          </a:xfrm>
          <a:prstGeom prst="line">
            <a:avLst/>
          </a:prstGeom>
          <a:ln w="63500">
            <a:solidFill>
              <a:srgbClr val="00B050"/>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4C1CE5C7-2B41-4ABF-9A4C-0D2ACDBB2141}"/>
              </a:ext>
            </a:extLst>
          </p:cNvPr>
          <p:cNvSpPr/>
          <p:nvPr/>
        </p:nvSpPr>
        <p:spPr>
          <a:xfrm>
            <a:off x="10035054" y="1400783"/>
            <a:ext cx="836578" cy="6225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86D81403-89D9-4410-BCD6-D560CAADC859}"/>
                  </a:ext>
                </a:extLst>
              </p:cNvPr>
              <p:cNvSpPr txBox="1"/>
              <p:nvPr/>
            </p:nvSpPr>
            <p:spPr>
              <a:xfrm>
                <a:off x="11483155" y="3013050"/>
                <a:ext cx="320409"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𝛾</m:t>
                      </m:r>
                    </m:oMath>
                  </m:oMathPara>
                </a14:m>
                <a:endParaRPr lang="en-US" sz="3200" b="0" dirty="0"/>
              </a:p>
            </p:txBody>
          </p:sp>
        </mc:Choice>
        <mc:Fallback xmlns="">
          <p:sp>
            <p:nvSpPr>
              <p:cNvPr id="17" name="TextBox 16">
                <a:extLst>
                  <a:ext uri="{FF2B5EF4-FFF2-40B4-BE49-F238E27FC236}">
                    <a16:creationId xmlns:a16="http://schemas.microsoft.com/office/drawing/2014/main" id="{86D81403-89D9-4410-BCD6-D560CAADC859}"/>
                  </a:ext>
                </a:extLst>
              </p:cNvPr>
              <p:cNvSpPr txBox="1">
                <a:spLocks noRot="1" noChangeAspect="1" noMove="1" noResize="1" noEditPoints="1" noAdjustHandles="1" noChangeArrowheads="1" noChangeShapeType="1" noTextEdit="1"/>
              </p:cNvSpPr>
              <p:nvPr/>
            </p:nvSpPr>
            <p:spPr>
              <a:xfrm>
                <a:off x="11483155" y="3013050"/>
                <a:ext cx="320409" cy="492443"/>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52911705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23133</TotalTime>
  <Words>4968</Words>
  <Application>Microsoft Macintosh PowerPoint</Application>
  <PresentationFormat>Widescreen</PresentationFormat>
  <Paragraphs>421</Paragraphs>
  <Slides>46</Slides>
  <Notes>32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46</vt:i4>
      </vt:variant>
    </vt:vector>
  </HeadingPairs>
  <TitlesOfParts>
    <vt:vector size="51" baseType="lpstr">
      <vt:lpstr>Arial</vt:lpstr>
      <vt:lpstr>Calibri</vt:lpstr>
      <vt:lpstr>Calibri Light</vt:lpstr>
      <vt:lpstr>Cambria Math</vt:lpstr>
      <vt:lpstr>Office Theme</vt:lpstr>
      <vt:lpstr>Visualizing High Dimensions</vt:lpstr>
      <vt:lpstr>High dimension can be visualized in dimension-reduced forms</vt:lpstr>
      <vt:lpstr>Hierarchical clustering groups data points in a nested fashion by similarity</vt:lpstr>
      <vt:lpstr>Hierarchical clustering groups data points in a nested fashion by similarity</vt:lpstr>
      <vt:lpstr>Hierarchical clustering groups data points in a nested fashion by similarity</vt:lpstr>
      <vt:lpstr>Hierarchical clustering makes a tree (dendrogram)</vt:lpstr>
      <vt:lpstr>Dendrogram visualizes hierarchical relationship of terminal nodes</vt:lpstr>
      <vt:lpstr>Dendrogram visualize group memberships</vt:lpstr>
      <vt:lpstr>Dendrogram visualizes distances among objects</vt:lpstr>
      <vt:lpstr>Clustering based on distance</vt:lpstr>
      <vt:lpstr>Clustering based on distance</vt:lpstr>
      <vt:lpstr>Clustering based on distance</vt:lpstr>
      <vt:lpstr>Clustering based on distance</vt:lpstr>
      <vt:lpstr>Clustering based on distance</vt:lpstr>
      <vt:lpstr>Clustering based on distance</vt:lpstr>
      <vt:lpstr>Distance metric</vt:lpstr>
      <vt:lpstr>Distance metric</vt:lpstr>
      <vt:lpstr>Distance metric</vt:lpstr>
      <vt:lpstr>Distance metric</vt:lpstr>
      <vt:lpstr>Distance metric</vt:lpstr>
      <vt:lpstr>Distance metric</vt:lpstr>
      <vt:lpstr>Distance among data points in multi-dimensional space</vt:lpstr>
      <vt:lpstr>Distance among data points in multi-dimensional space</vt:lpstr>
      <vt:lpstr>Distance in high dimensional data does not correspond to that in a 2-D figure</vt:lpstr>
      <vt:lpstr>Principal components maximize variance</vt:lpstr>
      <vt:lpstr>Principal components maximize variance</vt:lpstr>
      <vt:lpstr>Principal components maximize variance</vt:lpstr>
      <vt:lpstr>Principal components in biomedical research</vt:lpstr>
      <vt:lpstr>Principal components in biomedical research</vt:lpstr>
      <vt:lpstr>Principal components in biomedical research</vt:lpstr>
      <vt:lpstr>Principal components in biomedical research</vt:lpstr>
      <vt:lpstr>Principal components in biomedical research</vt:lpstr>
      <vt:lpstr>A loading plot shows how strongly each dimension influences a principal component.</vt:lpstr>
      <vt:lpstr>PCA biplot = PCA score plot + loading plot</vt:lpstr>
      <vt:lpstr>Example of PCA in genetics: principal components of ancestry</vt:lpstr>
      <vt:lpstr>Limitations of PCA</vt:lpstr>
      <vt:lpstr>Linear Discriminant Analysis (LDA) vs. PCA</vt:lpstr>
      <vt:lpstr>t-SNE for visualizing high dimensional biomedical data</vt:lpstr>
      <vt:lpstr>UMAP</vt:lpstr>
      <vt:lpstr>Effective visualization for correlation</vt:lpstr>
      <vt:lpstr>Effective visualization for correlation</vt:lpstr>
      <vt:lpstr>Effective visualization for correlation</vt:lpstr>
      <vt:lpstr>Effective visualization for correlation</vt:lpstr>
      <vt:lpstr>Effective visualization for correlation</vt:lpstr>
      <vt:lpstr>Effective visualization to claim correlation</vt:lpstr>
      <vt:lpstr>Effective visualization to claim correlation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dc:title>
  <dc:creator>Park, Hyun Jung</dc:creator>
  <cp:lastModifiedBy>Chernus, Jonathan M</cp:lastModifiedBy>
  <cp:revision>1331</cp:revision>
  <dcterms:created xsi:type="dcterms:W3CDTF">2019-11-05T18:36:53Z</dcterms:created>
  <dcterms:modified xsi:type="dcterms:W3CDTF">2025-02-13T17:37:22Z</dcterms:modified>
</cp:coreProperties>
</file>